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896" r:id="rId2"/>
    <p:sldId id="897" r:id="rId3"/>
    <p:sldId id="1202" r:id="rId4"/>
    <p:sldId id="1166" r:id="rId5"/>
    <p:sldId id="1590" r:id="rId6"/>
    <p:sldId id="1204" r:id="rId7"/>
    <p:sldId id="1170" r:id="rId8"/>
    <p:sldId id="904" r:id="rId9"/>
    <p:sldId id="1423" r:id="rId10"/>
    <p:sldId id="1572" r:id="rId11"/>
    <p:sldId id="1368" r:id="rId12"/>
    <p:sldId id="1592" r:id="rId13"/>
    <p:sldId id="1502" r:id="rId14"/>
    <p:sldId id="1594" r:id="rId15"/>
    <p:sldId id="1595" r:id="rId16"/>
    <p:sldId id="1597" r:id="rId17"/>
    <p:sldId id="1605" r:id="rId18"/>
    <p:sldId id="1500" r:id="rId19"/>
    <p:sldId id="1575" r:id="rId20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CC66"/>
    <a:srgbClr val="0000FF"/>
    <a:srgbClr val="95358A"/>
    <a:srgbClr val="1FD15A"/>
    <a:srgbClr val="99FF66"/>
    <a:srgbClr val="53D2FF"/>
    <a:srgbClr val="EAA0A0"/>
    <a:srgbClr val="CCFF33"/>
    <a:srgbClr val="FB9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008" y="7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514"/>
          <c:h val="0.75000325843283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449E-3"/>
                  <c:y val="-4.88312954657914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9 541,7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272E-2"/>
                  <c:y val="-3.57722999281280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10 106,2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10 812,5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595E-3"/>
                  <c:y val="-6.62928158073096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1E-2"/>
                  <c:y val="-1.3408776914655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9541.7000000000007</c:v>
                </c:pt>
                <c:pt idx="1">
                  <c:v>10106.200000000003</c:v>
                </c:pt>
                <c:pt idx="2">
                  <c:v>10812.5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397568"/>
        <c:axId val="120599040"/>
        <c:axId val="0"/>
      </c:bar3DChart>
      <c:catAx>
        <c:axId val="14039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20599040"/>
        <c:crosses val="autoZero"/>
        <c:auto val="1"/>
        <c:lblAlgn val="ctr"/>
        <c:lblOffset val="100"/>
        <c:noMultiLvlLbl val="0"/>
      </c:catAx>
      <c:valAx>
        <c:axId val="120599040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40397568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078154768845792E-3"/>
          <c:y val="0"/>
          <c:w val="0.990576168396690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28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2809563859295806E-2"/>
                  <c:y val="-3.77757172280005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0104359387065275E-2"/>
                  <c:y val="0.101639134113303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0250830326361897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4554389233594844"/>
                  <c:y val="-0.113552600049519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0920618553861325E-2"/>
                  <c:y val="-3.27113226735493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45.658530450548646</c:v>
                </c:pt>
                <c:pt idx="1">
                  <c:v>3.4207740758984251</c:v>
                </c:pt>
                <c:pt idx="2">
                  <c:v>44.568577926365343</c:v>
                </c:pt>
                <c:pt idx="3">
                  <c:v>3.4847039835668694</c:v>
                </c:pt>
                <c:pt idx="4">
                  <c:v>9.2226752046281099E-2</c:v>
                </c:pt>
                <c:pt idx="5">
                  <c:v>2.5718687445633384</c:v>
                </c:pt>
                <c:pt idx="6">
                  <c:v>0.20331806701111962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528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 факт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4057.1</c:v>
                </c:pt>
                <c:pt idx="1">
                  <c:v>4356.6000000000004</c:v>
                </c:pt>
                <c:pt idx="2">
                  <c:v>4631.3</c:v>
                </c:pt>
                <c:pt idx="3">
                  <c:v>5020.3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44000"/>
        <c:axId val="32818304"/>
      </c:barChart>
      <c:valAx>
        <c:axId val="3281830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21344000"/>
        <c:crosses val="autoZero"/>
        <c:crossBetween val="between"/>
        <c:majorUnit val="5000"/>
      </c:valAx>
      <c:catAx>
        <c:axId val="121344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2818304"/>
        <c:crosses val="autoZero"/>
        <c:auto val="1"/>
        <c:lblAlgn val="ctr"/>
        <c:lblOffset val="100"/>
        <c:tickLblSkip val="1"/>
        <c:noMultiLvlLbl val="0"/>
      </c:cat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43620549703679E-2"/>
          <c:y val="4.2449594940758804E-3"/>
          <c:w val="0.95494344220189298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Бюджет 2023 год</c:v>
                </c:pt>
                <c:pt idx="1">
                  <c:v>Бюджет 2024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15028.4</c:v>
                </c:pt>
                <c:pt idx="1">
                  <c:v>17547.7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22308608"/>
        <c:axId val="32823488"/>
        <c:axId val="0"/>
      </c:bar3DChart>
      <c:catAx>
        <c:axId val="12230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32823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2348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22308608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179195913149066E-2"/>
          <c:y val="1.0955015771841438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76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 -  </a:t>
                    </a:r>
                    <a:r>
                      <a:rPr lang="ru-RU" dirty="0" smtClean="0"/>
                      <a:t>7917,0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 </a:t>
                    </a:r>
                    <a:r>
                      <a:rPr lang="ru-RU" dirty="0" smtClean="0"/>
                      <a:t>352,6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407789446693965E-2"/>
                  <c:y val="-1.79344449008828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безопасность</a:t>
                    </a:r>
                    <a:r>
                      <a:rPr lang="ru-RU" baseline="0" dirty="0" smtClean="0"/>
                      <a:t> 76,4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150902946194074E-3"/>
                  <c:y val="0.12182116199987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</a:t>
                    </a:r>
                    <a:r>
                      <a:rPr lang="ru-RU" dirty="0" smtClean="0"/>
                      <a:t>– 810,2                   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16082532629990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Культура</a:t>
                    </a:r>
                    <a:r>
                      <a:rPr lang="ru-RU" sz="1200" dirty="0"/>
                      <a:t>, кинематография - </a:t>
                    </a:r>
                    <a:r>
                      <a:rPr lang="ru-RU" sz="1200" dirty="0" smtClean="0"/>
                      <a:t>      8074,7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 -  </a:t>
                    </a:r>
                    <a:r>
                      <a:rPr lang="ru-RU" dirty="0" smtClean="0"/>
                      <a:t>296,8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7 917,0</c:v>
                  </c:pt>
                  <c:pt idx="1">
                    <c:v>352,6</c:v>
                  </c:pt>
                  <c:pt idx="2">
                    <c:v>0,0</c:v>
                  </c:pt>
                  <c:pt idx="3">
                    <c:v>810,2</c:v>
                  </c:pt>
                  <c:pt idx="4">
                    <c:v>8 074,7</c:v>
                  </c:pt>
                  <c:pt idx="5">
                    <c:v>296,8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7917</c:v>
                </c:pt>
                <c:pt idx="1">
                  <c:v>352.6</c:v>
                </c:pt>
                <c:pt idx="2">
                  <c:v>0</c:v>
                </c:pt>
                <c:pt idx="3">
                  <c:v>810.2</c:v>
                </c:pt>
                <c:pt idx="4">
                  <c:v>8074.7</c:v>
                </c:pt>
                <c:pt idx="5">
                  <c:v>296.8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7 917,0</c:v>
                  </c:pt>
                  <c:pt idx="1">
                    <c:v>352,6</c:v>
                  </c:pt>
                  <c:pt idx="2">
                    <c:v>0,0</c:v>
                  </c:pt>
                  <c:pt idx="3">
                    <c:v>810,2</c:v>
                  </c:pt>
                  <c:pt idx="4">
                    <c:v>8 074,7</c:v>
                  </c:pt>
                  <c:pt idx="5">
                    <c:v>296,8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83715</a:t>
                    </a:r>
                    <a:r>
                      <a:rPr lang="en-US" dirty="0" smtClean="0"/>
                      <a:t>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8371500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руб.2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624488845282352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69633</a:t>
                    </a:r>
                    <a:r>
                      <a:rPr lang="en-US" dirty="0" smtClean="0"/>
                      <a:t>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6963300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8991470083570984E-3"/>
                  <c:y val="0.171024768291738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620870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6208700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064832"/>
        <c:axId val="120947264"/>
      </c:barChart>
      <c:catAx>
        <c:axId val="123064832"/>
        <c:scaling>
          <c:orientation val="minMax"/>
        </c:scaling>
        <c:delete val="1"/>
        <c:axPos val="b"/>
        <c:majorTickMark val="out"/>
        <c:minorTickMark val="none"/>
        <c:tickLblPos val="none"/>
        <c:crossAx val="120947264"/>
        <c:crosses val="autoZero"/>
        <c:auto val="1"/>
        <c:lblAlgn val="ctr"/>
        <c:lblOffset val="100"/>
        <c:noMultiLvlLbl val="0"/>
      </c:catAx>
      <c:valAx>
        <c:axId val="1209472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30648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2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7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0555555555555555E-2"/>
                  <c:y val="-1.3633338342958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1.9825459317585524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Расходы на обеспечение деятельности муниципальных учреждений - 6611,6</c:v>
                </c:pt>
                <c:pt idx="1">
                  <c:v>Расходы на софинансирование повышения з/п работникам муниципальных учреждений культуры - 1199,3</c:v>
                </c:pt>
                <c:pt idx="2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6611.6</c:v>
                </c:pt>
                <c:pt idx="1">
                  <c:v>1199.3</c:v>
                </c:pt>
                <c:pt idx="2">
                  <c:v>263.8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61"/>
          <c:y val="9.0006333598128027E-2"/>
          <c:w val="0.33750000000000202"/>
          <c:h val="0.85175086416042611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944444444444528E-2"/>
          <c:y val="0.11403785247693947"/>
          <c:w val="0.86999803149606691"/>
          <c:h val="0.88368579627999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6737,4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50,4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8406791338582729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6829,9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49,6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7385.7</c:v>
                </c:pt>
                <c:pt idx="1">
                  <c:v>7275.4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896"/>
          <c:w val="0.53032370953630759"/>
          <c:h val="0.14198227308185021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900" b="1" dirty="0" smtClean="0">
              <a:solidFill>
                <a:srgbClr val="00B050"/>
              </a:solidFill>
              <a:latin typeface="+mn-lt"/>
            </a:rPr>
            <a:t>Рост собственных доходов</a:t>
          </a:r>
          <a:endParaRPr lang="ru-RU" sz="1900" b="1" dirty="0">
            <a:solidFill>
              <a:srgbClr val="00B05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2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 lIns="72000"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X="91613" custScaleY="40882" custLinFactNeighborX="9129" custLinFactNeighborY="-743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2960" custScaleY="110364" custLinFactNeighborX="-13865" custLinFactNeighborY="-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ScaleY="52617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81527" custScaleY="66547" custLinFactNeighborX="262" custLinFactNeighborY="8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4 356,6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8 006,0</a:t>
          </a:r>
          <a:endParaRPr lang="ru-RU" sz="16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354,6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332,5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4 252,6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245,4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303,9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472,2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 7 106,9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6 814,0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331,4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 custLinFactNeighborX="-3689" custLinFactNeighborY="203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B050"/>
              </a:solidFill>
              <a:latin typeface="+mn-lt"/>
            </a:rPr>
            <a:t>Рост собственных доходов</a:t>
          </a:r>
          <a:endParaRPr lang="ru-RU" sz="1900" b="1" kern="1200" dirty="0">
            <a:solidFill>
              <a:srgbClr val="00B05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2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825152" y="-356280"/>
          <a:ext cx="1622700" cy="2545431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66624" y="307923"/>
        <a:ext cx="2139756" cy="1217025"/>
      </dsp:txXfrm>
    </dsp:sp>
    <dsp:sp modelId="{CA80EEC5-8180-463D-AB43-E20FC1CCE0B0}">
      <dsp:nvSpPr>
        <dsp:cNvPr id="0" name=""/>
        <dsp:cNvSpPr/>
      </dsp:nvSpPr>
      <dsp:spPr>
        <a:xfrm rot="5400000">
          <a:off x="3726248" y="-1219820"/>
          <a:ext cx="2847390" cy="581746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kern="1200" dirty="0">
            <a:solidFill>
              <a:srgbClr val="7030A0"/>
            </a:solidFill>
          </a:endParaRPr>
        </a:p>
      </dsp:txBody>
      <dsp:txXfrm rot="-5400000">
        <a:off x="2241209" y="404217"/>
        <a:ext cx="5678471" cy="2569394"/>
      </dsp:txXfrm>
    </dsp:sp>
    <dsp:sp modelId="{9B6A0A72-3C0F-4B82-A7E6-2BA4A15A1DC4}">
      <dsp:nvSpPr>
        <dsp:cNvPr id="0" name=""/>
        <dsp:cNvSpPr/>
      </dsp:nvSpPr>
      <dsp:spPr>
        <a:xfrm rot="5400000">
          <a:off x="674097" y="2026870"/>
          <a:ext cx="2088489" cy="2778461"/>
        </a:xfrm>
        <a:prstGeom prst="bevel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90172" y="2632917"/>
        <a:ext cx="2256339" cy="1566367"/>
      </dsp:txXfrm>
    </dsp:sp>
    <dsp:sp modelId="{9A9BA3CA-42DC-4E24-BA14-1B2C342C1B46}">
      <dsp:nvSpPr>
        <dsp:cNvPr id="0" name=""/>
        <dsp:cNvSpPr/>
      </dsp:nvSpPr>
      <dsp:spPr>
        <a:xfrm rot="5400000">
          <a:off x="5175559" y="1665273"/>
          <a:ext cx="1716912" cy="510198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3483022" y="3441624"/>
        <a:ext cx="5018175" cy="1549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4 356,6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8 006,0</a:t>
          </a:r>
          <a:endParaRPr lang="ru-RU" sz="1600" b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4 252,6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354,6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332,5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245,4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303,9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472,2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 7 106,9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6 814,0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66307" y="3299260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331,4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7810,9 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16.02.2024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16.02.2024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16.02.2024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41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Первомайского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2024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и 2026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9758" y="1916832"/>
            <a:ext cx="65652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3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08859"/>
              </p:ext>
            </p:extLst>
          </p:nvPr>
        </p:nvGraphicFramePr>
        <p:xfrm>
          <a:off x="285720" y="785794"/>
          <a:ext cx="875077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9 541,7          тыс. рублей</a:t>
            </a:r>
            <a:endParaRPr lang="ru-RU" b="1" dirty="0">
              <a:solidFill>
                <a:srgbClr val="0000FF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 БЮДЖЕТА Первомайского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2024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4252,6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4356,6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3</a:t>
              </a:r>
              <a:r>
                <a:rPr lang="en-US" sz="1400" b="1" dirty="0" smtClean="0">
                  <a:solidFill>
                    <a:prstClr val="black"/>
                  </a:solidFill>
                  <a:cs typeface="Arial" charset="0"/>
                </a:rPr>
                <a:t>26.4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245,4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8,8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3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32,5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19,4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Первомайского сельского поселения Миллеровского района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153550"/>
              </p:ext>
            </p:extLst>
          </p:nvPr>
        </p:nvGraphicFramePr>
        <p:xfrm>
          <a:off x="467544" y="1447642"/>
          <a:ext cx="8208912" cy="369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первоначальный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6 840,7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8 006,0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6 177,8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5 634,2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6546,5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7 653,2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5 790,2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5 211,2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294,2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352,8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387,6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260648"/>
            <a:ext cx="33906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Первомайского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143372" y="4286256"/>
            <a:ext cx="500066" cy="28575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18964380">
            <a:off x="4022263" y="4190505"/>
            <a:ext cx="859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116,8%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9144000" cy="10005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в 202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году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</a:t>
            </a:r>
            <a:r>
              <a:rPr lang="ru-RU" sz="25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17 547,7</a:t>
            </a:r>
            <a:r>
              <a:rPr lang="en-US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000" dirty="0" smtClean="0"/>
              <a:t>тыс. рублей</a:t>
            </a:r>
            <a:br>
              <a:rPr lang="ru-RU" sz="2000" dirty="0" smtClean="0"/>
            </a:b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0049510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827584" y="6180892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8371,5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47,7%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2024 году –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8371,5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(47,7%)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(96,5%)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(3,5%)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«Культура, кинематография» на 2024 год</a:t>
            </a:r>
            <a:r>
              <a:rPr lang="ru-RU" sz="27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   </a:t>
            </a:r>
            <a:endParaRPr lang="ru-RU" sz="2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08466078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из областного бюджета на 2024 год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(95,6%)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7653,2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(4,4%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352,8 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8006,0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(4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1318" y="2269648"/>
            <a:ext cx="1492891" cy="701809"/>
            <a:chOff x="3305381" y="5023152"/>
            <a:chExt cx="1238364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412432" y="5134437"/>
              <a:ext cx="1054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2 дотации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7818" y="260648"/>
            <a:ext cx="33906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</a:t>
            </a:r>
            <a:r>
              <a:rPr lang="ru-RU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327552"/>
              </p:ext>
            </p:extLst>
          </p:nvPr>
        </p:nvGraphicFramePr>
        <p:xfrm>
          <a:off x="323528" y="1916832"/>
          <a:ext cx="8568952" cy="466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</a:t>
                      </a:r>
                      <a:endParaRPr lang="ru-RU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296,8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296,8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296,8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Первомайского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783,0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543,6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230,6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7881,0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7931,2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8239,0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8044,5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6635,1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5879,9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75,4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профилактика правонарушений»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17105,2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15406,7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14646,3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442,5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877,3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1800,4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по муниципальным программам Первомайского сельского поселения в 2023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Положение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Первомайского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2023-2025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Первомайского сельского поселения от 26.10.2022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111)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Первомайского сельского поселения на 2024 – 2026 годы (Постановление Администрации  Первомайского сельского поселения от 14.06.2023 № 46/1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2024 год и на плановый период 2025 и 2026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Первомайского сельского поселения Миллеровского района на 2024 год и на плановый период 2025 и 2026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 бюджета Первомайского сельского поселения Миллеровского района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2024 год и на плановый период 2025 и 2026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2024 год и на плановый период 2025 и 2026 годов» во 2-м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00694" y="285728"/>
            <a:ext cx="34277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Адаптация экономики к новым геополитическим условиям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Первомайского сельского поселения, оптимизации расходов бюджета Первомайского сельского поселения и сокращению муниципального долга Первомайского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Первомайского сельского поселения на 2024-2026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260648"/>
            <a:ext cx="33906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43050"/>
            <a:ext cx="7028854" cy="85725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Первомайского сельского поселения от 03.11.20223№ 104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714620"/>
            <a:ext cx="5462918" cy="1643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Повышение уровня жизни граждан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Constantia" pitchFamily="18" charset="0"/>
              </a:rPr>
              <a:t>Приоритетные цели</a:t>
            </a:r>
            <a:endParaRPr lang="ru-RU" sz="1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95358A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Первомайского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Первомайского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68440520"/>
              </p:ext>
            </p:extLst>
          </p:nvPr>
        </p:nvGraphicFramePr>
        <p:xfrm>
          <a:off x="214282" y="350043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251347976"/>
              </p:ext>
            </p:extLst>
          </p:nvPr>
        </p:nvGraphicFramePr>
        <p:xfrm>
          <a:off x="500034" y="2000240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Первомайского сельского поселения Миллеровского района на 2024-2026 годы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88125"/>
              </p:ext>
            </p:extLst>
          </p:nvPr>
        </p:nvGraphicFramePr>
        <p:xfrm>
          <a:off x="179513" y="1772816"/>
          <a:ext cx="8677469" cy="4295679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на 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первоначальный</a:t>
                      </a:r>
                      <a:endParaRPr kumimoji="0" lang="ru-RU" sz="1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028,4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547,7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284,0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kumimoji="0" lang="ru-RU" sz="20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446,7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187,7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541,9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106,2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812,5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6 840,7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006,0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177,8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5 634,2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546,5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635,2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790,2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211,2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352,8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387,6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423,0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028,4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r>
                        <a:rPr lang="ru-RU" sz="2000" b="1" baseline="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547,7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lang="ru-RU" sz="2000" b="1" baseline="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284,0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kumimoji="0" lang="ru-RU" sz="2000" b="1" kern="1200" baseline="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446,7</a:t>
                      </a:r>
                      <a:endParaRPr kumimoji="0" lang="ru-RU" sz="2000" b="1" kern="1200" dirty="0">
                        <a:solidFill>
                          <a:schemeClr val="accent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Первомайского сельского поселения Миллеровского района на 2024 год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17 547,7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17 547,7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Первомайского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195094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21338</TotalTime>
  <Words>1073</Words>
  <Application>Microsoft Office PowerPoint</Application>
  <PresentationFormat>Экран (4:3)</PresentationFormat>
  <Paragraphs>303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10195094</vt:lpstr>
      <vt:lpstr>Администрация Первомайского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Первомайского сельского поселения на 2024-2026 годы  </vt:lpstr>
      <vt:lpstr>Основные приоритеты Первомайского сельского поселения </vt:lpstr>
      <vt:lpstr>Презентация PowerPoint</vt:lpstr>
      <vt:lpstr>Основные характеристики бюджета Первомайского сельского поселения Миллеровского района на 2024-2026 годы</vt:lpstr>
      <vt:lpstr>Основные параметры бюджета Первомайского сельского поселения Миллеровского района на 2024 год</vt:lpstr>
      <vt:lpstr>Собственные доходы  бюджета Первомайского сельского поселения Миллеровского района</vt:lpstr>
      <vt:lpstr>Презентация PowerPoint</vt:lpstr>
      <vt:lpstr>Динамика поступлений налога на доходы физических лиц в бюджет Первомайского сельского поселения Миллеровского района</vt:lpstr>
      <vt:lpstr>Безвозмездные поступления из областного бюджета</vt:lpstr>
      <vt:lpstr>Динамика расходов  бюджета Первомайского сельского поселения Миллеровского района                 </vt:lpstr>
      <vt:lpstr>Расходы бюджета Первомайского сельского поселения Миллеровского района в 2024 году                       17 547,7  тыс. рублей </vt:lpstr>
      <vt:lpstr>Расходы бюджета Первомайского сельского поселения Миллеровского района на социальную сферу в 2024 году – 8371,5 тыс.рублей</vt:lpstr>
      <vt:lpstr>Структура расходов по разделу «Культура, кинематография» на 2024 год           </vt:lpstr>
      <vt:lpstr>Презентация PowerPoint</vt:lpstr>
      <vt:lpstr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непрограмные расходы   </vt:lpstr>
      <vt:lpstr>Структура расходов по муниципальным программам Первомайского сельского поселения в 2023 году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2233</cp:revision>
  <dcterms:created xsi:type="dcterms:W3CDTF">2011-10-21T12:19:44Z</dcterms:created>
  <dcterms:modified xsi:type="dcterms:W3CDTF">2024-02-16T08:49:42Z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