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189" r:id="rId2"/>
  </p:sldMasterIdLst>
  <p:notesMasterIdLst>
    <p:notesMasterId r:id="rId22"/>
  </p:notesMasterIdLst>
  <p:handoutMasterIdLst>
    <p:handoutMasterId r:id="rId23"/>
  </p:handoutMasterIdLst>
  <p:sldIdLst>
    <p:sldId id="896" r:id="rId3"/>
    <p:sldId id="897" r:id="rId4"/>
    <p:sldId id="1202" r:id="rId5"/>
    <p:sldId id="1166" r:id="rId6"/>
    <p:sldId id="1590" r:id="rId7"/>
    <p:sldId id="1204" r:id="rId8"/>
    <p:sldId id="1170" r:id="rId9"/>
    <p:sldId id="904" r:id="rId10"/>
    <p:sldId id="1423" r:id="rId11"/>
    <p:sldId id="1572" r:id="rId12"/>
    <p:sldId id="1368" r:id="rId13"/>
    <p:sldId id="1592" r:id="rId14"/>
    <p:sldId id="1502" r:id="rId15"/>
    <p:sldId id="1594" r:id="rId16"/>
    <p:sldId id="1595" r:id="rId17"/>
    <p:sldId id="1597" r:id="rId18"/>
    <p:sldId id="1605" r:id="rId19"/>
    <p:sldId id="1500" r:id="rId20"/>
    <p:sldId id="1575" r:id="rId21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C66"/>
    <a:srgbClr val="0000FF"/>
    <a:srgbClr val="95358A"/>
    <a:srgbClr val="1FD15A"/>
    <a:srgbClr val="99FF66"/>
    <a:srgbClr val="53D2FF"/>
    <a:srgbClr val="EAA0A0"/>
    <a:srgbClr val="CCFF33"/>
    <a:srgbClr val="FB9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 varScale="1">
        <p:scale>
          <a:sx n="88" d="100"/>
          <a:sy n="88" d="100"/>
        </p:scale>
        <p:origin x="15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514"/>
          <c:h val="0.75000325843283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449E-3"/>
                  <c:y val="-4.88312954657914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10805,1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642253698597272E-2"/>
                  <c:y val="-3.57722999281280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11322,2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11876,1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271174824424661E-3"/>
                  <c:y val="-4.876668317605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087905585634595E-3"/>
                  <c:y val="-6.6292815807309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164057052513721E-2"/>
                  <c:y val="-1.3408776914655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10805.1</c:v>
                </c:pt>
                <c:pt idx="1">
                  <c:v>11322.2</c:v>
                </c:pt>
                <c:pt idx="2">
                  <c:v>11847.5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742856"/>
        <c:axId val="203684152"/>
        <c:axId val="0"/>
      </c:bar3DChart>
      <c:catAx>
        <c:axId val="207742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203684152"/>
        <c:crosses val="autoZero"/>
        <c:auto val="1"/>
        <c:lblAlgn val="ctr"/>
        <c:lblOffset val="100"/>
        <c:noMultiLvlLbl val="0"/>
      </c:catAx>
      <c:valAx>
        <c:axId val="203684152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207742856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78154768845792E-3"/>
          <c:y val="0"/>
          <c:w val="0.990576168396690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28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809563859295806E-2"/>
                  <c:y val="-3.77757172280005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104359387065275E-2"/>
                  <c:y val="0.101639134113303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250830326361897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554389233594844"/>
                  <c:y val="-0.113552600049519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920618553861325E-2"/>
                  <c:y val="-3.27113226735493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48.447492387853885</c:v>
                </c:pt>
                <c:pt idx="1">
                  <c:v>3.1559171132150556</c:v>
                </c:pt>
                <c:pt idx="2">
                  <c:v>39.999629804444197</c:v>
                </c:pt>
                <c:pt idx="3">
                  <c:v>5.4983294925544417</c:v>
                </c:pt>
                <c:pt idx="4">
                  <c:v>8.5144977834541086E-2</c:v>
                </c:pt>
                <c:pt idx="5">
                  <c:v>2.3618476460190094</c:v>
                </c:pt>
                <c:pt idx="6">
                  <c:v>0.45163857807887015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523269397033528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факт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5484.5</c:v>
                </c:pt>
                <c:pt idx="1">
                  <c:v>5234.8</c:v>
                </c:pt>
                <c:pt idx="2">
                  <c:v>5444.2</c:v>
                </c:pt>
                <c:pt idx="3">
                  <c:v>5661.9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682192"/>
        <c:axId val="203681408"/>
      </c:barChart>
      <c:valAx>
        <c:axId val="20368140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203682192"/>
        <c:crosses val="autoZero"/>
        <c:crossBetween val="between"/>
        <c:majorUnit val="5000"/>
      </c:valAx>
      <c:catAx>
        <c:axId val="203682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03681408"/>
        <c:crosses val="autoZero"/>
        <c:auto val="1"/>
        <c:lblAlgn val="ctr"/>
        <c:lblOffset val="100"/>
        <c:tickLblSkip val="1"/>
        <c:noMultiLvlLbl val="0"/>
      </c:cat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43620549703679E-2"/>
          <c:y val="4.2449594940758804E-3"/>
          <c:w val="0.95494344220189298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621890670809614E-2"/>
                  <c:y val="-0.20037120387068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49735764250496"/>
                      <c:h val="7.708725482247294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Бюджет 2024 год</c:v>
                </c:pt>
                <c:pt idx="1">
                  <c:v>Бюджет 2025 г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17547.7</c:v>
                </c:pt>
                <c:pt idx="1">
                  <c:v>17678.7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203680624"/>
        <c:axId val="203682584"/>
        <c:axId val="0"/>
      </c:bar3DChart>
      <c:catAx>
        <c:axId val="20368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203682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682584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03680624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76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 -  </a:t>
                    </a:r>
                    <a:r>
                      <a:rPr lang="ru-RU" dirty="0" smtClean="0"/>
                      <a:t>7611,1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 </a:t>
                    </a:r>
                    <a:r>
                      <a:rPr lang="ru-RU" dirty="0" smtClean="0"/>
                      <a:t>410,8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3407789446693965E-2"/>
                  <c:y val="-1.79344449008828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безопасность</a:t>
                    </a:r>
                    <a:r>
                      <a:rPr lang="ru-RU" baseline="0" dirty="0" smtClean="0"/>
                      <a:t> 60,0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150902946194074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</a:t>
                    </a:r>
                    <a:r>
                      <a:rPr lang="ru-RU" dirty="0" smtClean="0"/>
                      <a:t>– </a:t>
                    </a:r>
                    <a:r>
                      <a:rPr lang="ru-RU" dirty="0" smtClean="0"/>
                      <a:t>648,9                   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</a:t>
                    </a:r>
                    <a:r>
                      <a:rPr lang="ru-RU" sz="1200" dirty="0" smtClean="0"/>
                      <a:t>8572,7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 -  </a:t>
                    </a:r>
                    <a:r>
                      <a:rPr lang="ru-RU" dirty="0" smtClean="0"/>
                      <a:t>365,2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Sheet1!$B$1:$G$2</c:f>
              <c:multiLvlStrCache>
                <c:ptCount val="6"/>
                <c:lvl>
                  <c:pt idx="0">
                    <c:v>7 611,1</c:v>
                  </c:pt>
                  <c:pt idx="1">
                    <c:v>410,8</c:v>
                  </c:pt>
                  <c:pt idx="2">
                    <c:v>0,0</c:v>
                  </c:pt>
                  <c:pt idx="3">
                    <c:v>648,9</c:v>
                  </c:pt>
                  <c:pt idx="4">
                    <c:v>8 572,7</c:v>
                  </c:pt>
                  <c:pt idx="5">
                    <c:v>365,2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7611.1</c:v>
                </c:pt>
                <c:pt idx="1">
                  <c:v>410.8</c:v>
                </c:pt>
                <c:pt idx="2">
                  <c:v>0</c:v>
                </c:pt>
                <c:pt idx="3">
                  <c:v>648.9</c:v>
                </c:pt>
                <c:pt idx="4">
                  <c:v>8572.7000000000007</c:v>
                </c:pt>
                <c:pt idx="5">
                  <c:v>365.2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Sheet1!$B$1:$G$2</c:f>
              <c:multiLvlStrCache>
                <c:ptCount val="6"/>
                <c:lvl>
                  <c:pt idx="0">
                    <c:v>7 611,1</c:v>
                  </c:pt>
                  <c:pt idx="1">
                    <c:v>410,8</c:v>
                  </c:pt>
                  <c:pt idx="2">
                    <c:v>0,0</c:v>
                  </c:pt>
                  <c:pt idx="3">
                    <c:v>648,9</c:v>
                  </c:pt>
                  <c:pt idx="4">
                    <c:v>8 572,7</c:v>
                  </c:pt>
                  <c:pt idx="5">
                    <c:v>365,2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#,##0.00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8937900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8231500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 руб.2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24488845282352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6368600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7215200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8991470083570984E-3"/>
                  <c:y val="0.171024768291738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5599800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5453400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740896"/>
        <c:axId val="206448376"/>
      </c:barChart>
      <c:catAx>
        <c:axId val="2077408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06448376"/>
        <c:crosses val="autoZero"/>
        <c:auto val="1"/>
        <c:lblAlgn val="ctr"/>
        <c:lblOffset val="100"/>
        <c:noMultiLvlLbl val="0"/>
      </c:catAx>
      <c:valAx>
        <c:axId val="2064483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077408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2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7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555555555555555E-2"/>
                  <c:y val="-1.3633338342958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825459317585524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Расходы на обеспечение деятельности муниципальных учреждений - 7587,1</c:v>
                </c:pt>
                <c:pt idx="1">
                  <c:v>Расходы на софинансирование повышения з/п работникам муниципальных учреждений культуры - 904,5</c:v>
                </c:pt>
                <c:pt idx="2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7587.1</c:v>
                </c:pt>
                <c:pt idx="1">
                  <c:v>904.5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61"/>
          <c:y val="9.0006333598128027E-2"/>
          <c:w val="0.33750000000000202"/>
          <c:h val="0.8517508641604261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44444444444528E-2"/>
          <c:y val="0.11403785247693947"/>
          <c:w val="0.86999803149606691"/>
          <c:h val="0.88368579627999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FFFF00"/>
                        </a:solidFill>
                      </a:rPr>
                      <a:t>8267,5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48,1%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76790244969384"/>
                  <c:y val="-6.38342921639946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8906,8</a:t>
                    </a:r>
                  </a:p>
                  <a:p>
                    <a:r>
                      <a:rPr lang="en-US" dirty="0" smtClean="0"/>
                      <a:t>51,9%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201388888888888"/>
                      <c:h val="0.11860195888057525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8565.2999999999993</c:v>
                </c:pt>
                <c:pt idx="1">
                  <c:v>8369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896"/>
          <c:w val="0.53032370953630759"/>
          <c:h val="0.1419822730818502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0B050"/>
              </a:solidFill>
              <a:latin typeface="+mn-lt"/>
            </a:rPr>
            <a:t>Рост собственных доходов</a:t>
          </a:r>
          <a:endParaRPr lang="ru-RU" sz="1900" b="1" dirty="0">
            <a:solidFill>
              <a:srgbClr val="00B05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2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 lIns="72000"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X="91613" custScaleY="40882" custLinFactNeighborX="9129" custLinFactNeighborY="-743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2960" custScaleY="110364" custLinFactNeighborX="-13865" custLinFactNeighborY="-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ScaleY="52617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81527" custScaleY="66547" custLinFactNeighborX="262" custLinFactNeighborY="8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5 234,8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</a:t>
          </a:r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873,6</a:t>
          </a:r>
          <a:endParaRPr lang="ru-RU" sz="16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399,0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4 322,0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594,1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255,2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365,2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648,9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     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572,7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480,8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611,1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 custLinFactNeighborX="-3689" custLinFactNeighborY="203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B050"/>
              </a:solidFill>
              <a:latin typeface="+mn-lt"/>
            </a:rPr>
            <a:t>Рост собственных доходов</a:t>
          </a:r>
          <a:endParaRPr lang="ru-RU" sz="1900" b="1" kern="1200" dirty="0">
            <a:solidFill>
              <a:srgbClr val="00B05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2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825152" y="-356280"/>
          <a:ext cx="1622700" cy="2545431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66624" y="307923"/>
        <a:ext cx="2139756" cy="1217025"/>
      </dsp:txXfrm>
    </dsp:sp>
    <dsp:sp modelId="{CA80EEC5-8180-463D-AB43-E20FC1CCE0B0}">
      <dsp:nvSpPr>
        <dsp:cNvPr id="0" name=""/>
        <dsp:cNvSpPr/>
      </dsp:nvSpPr>
      <dsp:spPr>
        <a:xfrm rot="5400000">
          <a:off x="3726248" y="-1219820"/>
          <a:ext cx="2847390" cy="581746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kern="1200" dirty="0">
            <a:solidFill>
              <a:srgbClr val="7030A0"/>
            </a:solidFill>
          </a:endParaRPr>
        </a:p>
      </dsp:txBody>
      <dsp:txXfrm rot="-5400000">
        <a:off x="2241209" y="404217"/>
        <a:ext cx="5678471" cy="2569394"/>
      </dsp:txXfrm>
    </dsp:sp>
    <dsp:sp modelId="{9B6A0A72-3C0F-4B82-A7E6-2BA4A15A1DC4}">
      <dsp:nvSpPr>
        <dsp:cNvPr id="0" name=""/>
        <dsp:cNvSpPr/>
      </dsp:nvSpPr>
      <dsp:spPr>
        <a:xfrm rot="5400000">
          <a:off x="674097" y="2026870"/>
          <a:ext cx="2088489" cy="2778461"/>
        </a:xfrm>
        <a:prstGeom prst="bevel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90172" y="2632917"/>
        <a:ext cx="2256339" cy="1566367"/>
      </dsp:txXfrm>
    </dsp:sp>
    <dsp:sp modelId="{9A9BA3CA-42DC-4E24-BA14-1B2C342C1B46}">
      <dsp:nvSpPr>
        <dsp:cNvPr id="0" name=""/>
        <dsp:cNvSpPr/>
      </dsp:nvSpPr>
      <dsp:spPr>
        <a:xfrm rot="5400000">
          <a:off x="5175559" y="1665273"/>
          <a:ext cx="1716912" cy="510198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3483022" y="3441624"/>
        <a:ext cx="5018175" cy="1549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5 234,8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</a:t>
          </a: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873,6</a:t>
          </a:r>
          <a:endParaRPr lang="ru-RU" sz="16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4 322,0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399,0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594,1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255,2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365,2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648,9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</a:t>
          </a: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      </a:t>
          </a: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 </a:t>
          </a: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572,7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611,1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66307" y="3299260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480,8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8541,6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8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8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1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72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C7441-E0B3-439C-8325-54F8CA5C5B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881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83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D7355-850B-4754-BAD4-CAFF4DD43A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9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A042-1C1C-4EB5-BC3E-11C3658785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816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B968D-4D6C-45D9-9298-414BFE4F79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872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BC50C-F025-4D88-9684-3B96976DEF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477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68B5F-9977-4F3C-82F2-812503EC12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04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EBCAC-853C-43A3-916F-6ACF39FF2F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769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A1F7-9AAC-4179-A222-1F88C2C950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91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88666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562549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51246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3721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4287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585D3-CF7E-42CC-A34B-39C88C2BF3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42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708C-360A-4A37-BDF8-74EAE3AC490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737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67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41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79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43" y="306896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Первомайского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2025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2026 и 2027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9758" y="1916832"/>
            <a:ext cx="65652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3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849372"/>
              </p:ext>
            </p:extLst>
          </p:nvPr>
        </p:nvGraphicFramePr>
        <p:xfrm>
          <a:off x="285720" y="785794"/>
          <a:ext cx="875077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10 </a:t>
            </a:r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805,1</a:t>
            </a:r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 </a:t>
            </a:r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 БЮДЖЕТА Первомайского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2025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4322,0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5234,8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341,0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255,2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9,2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594,1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48,8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Первомайского сельского поселения Миллеровского района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019540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(районного) 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441349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первоначальный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8 006,0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873,6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659,6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464,1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7 653,2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462,6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5 211,2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411,0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448,4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464,1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Первомайского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0021399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171837" y="4406762"/>
            <a:ext cx="500066" cy="28575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181605">
            <a:off x="4055628" y="4418689"/>
            <a:ext cx="838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100,8</a:t>
            </a:r>
            <a:r>
              <a:rPr lang="ru-RU" sz="1400" b="1" dirty="0" smtClean="0">
                <a:solidFill>
                  <a:srgbClr val="0070C0"/>
                </a:solidFill>
              </a:rPr>
              <a:t>%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9144000" cy="10005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в 202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году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</a:t>
            </a:r>
            <a:r>
              <a:rPr lang="ru-RU" sz="2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17 </a:t>
            </a:r>
            <a:r>
              <a:rPr lang="ru-RU" sz="2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678,7</a:t>
            </a:r>
            <a:r>
              <a:rPr lang="en-US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тыс. рублей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275348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8937,9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50,6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2024 году –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8596,7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50,6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95,9%)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4,1%)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41093944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«Культура, кинематография» на 2025 год</a:t>
            </a:r>
            <a:r>
              <a:rPr lang="ru-RU" sz="27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   </a:t>
            </a:r>
            <a:endParaRPr lang="ru-RU" sz="2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03545268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из областного бюджета на 2025 год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94,0%)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6462,6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6,0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411,0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873,6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1318" y="2269648"/>
            <a:ext cx="1492891" cy="701809"/>
            <a:chOff x="3305381" y="5023152"/>
            <a:chExt cx="1238364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412432" y="5134437"/>
              <a:ext cx="1054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2 дотации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</a:t>
            </a:r>
            <a:r>
              <a:rPr lang="ru-RU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47551"/>
              </p:ext>
            </p:extLst>
          </p:nvPr>
        </p:nvGraphicFramePr>
        <p:xfrm>
          <a:off x="323528" y="1916832"/>
          <a:ext cx="8568952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365,2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104,5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Первомайского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619,2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548,3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7575,8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8620,2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5614,8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8541,6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6336,9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5566,8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58,5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профилактика правонарушений»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17174,3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15505,4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11181,6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504,4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1476,4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1158,6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по муниципальным программам Первомайского сельского поселения в 2025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3291642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Положение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736104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2025-2027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Первомайского сельского поселения </a:t>
            </a:r>
            <a:r>
              <a:rPr lang="ru-RU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 02.11.2024 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100)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Первомайского сельского поселения на 2024 – 2026 годы (Постановление Администрации  Первомайского сельского поселения от 24.06.2024 № 58а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2025 год и на плановый период 2026 и 2027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Первомайского сельского поселения Миллеровского района на 2025 год и на плановый период 2026 и 2027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 бюджета Первомайского сельского поселения Миллеровского района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 и на плановый период 2026 и 2027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учетом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областного закона «Об областном бюджете на 2025 год и на плановый период 2026 и 2027 годов» во 2-м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00694" y="285728"/>
            <a:ext cx="34277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Адаптация экономики к новым геополитическим условиям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Первомайского сельского поселения, оптимизации расходов бюджета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районного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2025-2027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43050"/>
            <a:ext cx="7028854" cy="8572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02.11.20224 № 100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714620"/>
            <a:ext cx="5462918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Повышение уровня жизни граждан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95358A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Первомайского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8440520"/>
              </p:ext>
            </p:extLst>
          </p:nvPr>
        </p:nvGraphicFramePr>
        <p:xfrm>
          <a:off x="214282" y="350043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251347976"/>
              </p:ext>
            </p:extLst>
          </p:nvPr>
        </p:nvGraphicFramePr>
        <p:xfrm>
          <a:off x="500034" y="200024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Первомайского сельского поселения Миллеровского района на 2025-2027 годы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85271"/>
              </p:ext>
            </p:extLst>
          </p:nvPr>
        </p:nvGraphicFramePr>
        <p:xfrm>
          <a:off x="179513" y="1772816"/>
          <a:ext cx="8677469" cy="429567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первоначальный</a:t>
                      </a:r>
                      <a:endParaRPr kumimoji="0" lang="ru-RU" sz="1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148,1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678,7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981,8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0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340,2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9 541,7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805,1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322,2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876,1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006,0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873,6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659,6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464,1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653,2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462,6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411</a:t>
                      </a:r>
                      <a:r>
                        <a:rPr kumimoji="0" lang="ru-RU" sz="1600" b="1" i="0" kern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464,1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19148,1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ru-RU" sz="2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678,7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ru-RU" sz="2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981,8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0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340,2</a:t>
                      </a:r>
                      <a:endParaRPr kumimoji="0" lang="ru-RU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Первомайского сельского поселения Миллеровского района на 2025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068534939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974929469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678,7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678,7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Первомайского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609259"/>
              </p:ext>
            </p:extLst>
          </p:nvPr>
        </p:nvGraphicFramePr>
        <p:xfrm>
          <a:off x="251520" y="1898755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95094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21546</TotalTime>
  <Words>1052</Words>
  <Application>Microsoft Office PowerPoint</Application>
  <PresentationFormat>Экран (4:3)</PresentationFormat>
  <Paragraphs>304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Cambria Math</vt:lpstr>
      <vt:lpstr>Constantia</vt:lpstr>
      <vt:lpstr>Georgia</vt:lpstr>
      <vt:lpstr>Monotype Corsiva</vt:lpstr>
      <vt:lpstr>Times New Roman</vt:lpstr>
      <vt:lpstr>Trebuchet MS</vt:lpstr>
      <vt:lpstr>Wingdings 3</vt:lpstr>
      <vt:lpstr>10195094</vt:lpstr>
      <vt:lpstr>Грань</vt:lpstr>
      <vt:lpstr>Администрация Первомайского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Первомайского сельского поселения на 2025-2027 годы  </vt:lpstr>
      <vt:lpstr>Основные приоритеты Первомайского сельского поселения </vt:lpstr>
      <vt:lpstr>Презентация PowerPoint</vt:lpstr>
      <vt:lpstr>Основные характеристики бюджета Первомайского сельского поселения Миллеровского района на 2025-2027 годы</vt:lpstr>
      <vt:lpstr>Основные параметры бюджета Первомайского сельского поселения Миллеровского района на 2025 год</vt:lpstr>
      <vt:lpstr>Собственные доходы  бюджета Первомайского сельского поселения Миллеровского района</vt:lpstr>
      <vt:lpstr>Презентация PowerPoint</vt:lpstr>
      <vt:lpstr>Динамика поступлений налога на доходы физических лиц в бюджет Первомайского сельского поселения Миллеровского района</vt:lpstr>
      <vt:lpstr>Безвозмездные поступления из областного (районного)  бюджета</vt:lpstr>
      <vt:lpstr>Динамика расходов  бюджета Первомайского сельского поселения Миллеровского района                 </vt:lpstr>
      <vt:lpstr>Расходы бюджета Первомайского сельского поселения Миллеровского района в 2024 году                       17 678,7  тыс. рублей </vt:lpstr>
      <vt:lpstr>Расходы бюджета Первомайского сельского поселения Миллеровского района на социальную сферу в 2024 году – 8596,7 тыс.рублей</vt:lpstr>
      <vt:lpstr>Структура расходов по разделу «Культура, кинематография» на 2025 год           </vt:lpstr>
      <vt:lpstr>Презентация PowerPoint</vt:lpstr>
      <vt:lpstr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непрограмные расходы   </vt:lpstr>
      <vt:lpstr>Структура расходов по муниципальным программам Первомайского сельского поселения в 2025 году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2266</cp:revision>
  <dcterms:created xsi:type="dcterms:W3CDTF">2011-10-21T12:19:44Z</dcterms:created>
  <dcterms:modified xsi:type="dcterms:W3CDTF">2025-01-20T13:46:11Z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