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70" r:id="rId2"/>
  </p:sldMasterIdLst>
  <p:notesMasterIdLst>
    <p:notesMasterId r:id="rId15"/>
  </p:notesMasterIdLst>
  <p:handoutMasterIdLst>
    <p:handoutMasterId r:id="rId16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572" r:id="rId11"/>
    <p:sldId id="1502" r:id="rId12"/>
    <p:sldId id="1594" r:id="rId13"/>
    <p:sldId id="1575" r:id="rId1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0000FF"/>
    <a:srgbClr val="95358A"/>
    <a:srgbClr val="1FD15A"/>
    <a:srgbClr val="99FF66"/>
    <a:srgbClr val="53D2FF"/>
    <a:srgbClr val="EAA0A0"/>
    <a:srgbClr val="CCFF33"/>
    <a:srgbClr val="FB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92E-3"/>
          <c:y val="0"/>
          <c:w val="0.990576168396690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09563859295806E-2"/>
                  <c:y val="-3.7775717228000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920618553861325E-2"/>
                  <c:y val="-3.2711322673549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44.961446141427878</c:v>
                </c:pt>
                <c:pt idx="1">
                  <c:v>3.4666610021879047</c:v>
                </c:pt>
                <c:pt idx="2">
                  <c:v>45.166429466618524</c:v>
                </c:pt>
                <c:pt idx="3">
                  <c:v>3.5144550417401277</c:v>
                </c:pt>
                <c:pt idx="4">
                  <c:v>9.240180980096438E-2</c:v>
                </c:pt>
                <c:pt idx="5">
                  <c:v>2.5936232130339656</c:v>
                </c:pt>
                <c:pt idx="6">
                  <c:v>0.20498332519064516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679E-2"/>
          <c:y val="4.2449594940758804E-3"/>
          <c:w val="0.954943442201892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Бюджет 2023 год</c:v>
                </c:pt>
                <c:pt idx="1">
                  <c:v>Бюджет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15028.4</c:v>
                </c:pt>
                <c:pt idx="1">
                  <c:v>17273.3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91523912"/>
        <c:axId val="191525088"/>
        <c:axId val="0"/>
      </c:bar3DChart>
      <c:catAx>
        <c:axId val="19152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9152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5250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9152391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ru-RU" dirty="0" smtClean="0"/>
                      <a:t>7911,0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317,3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безопасность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75,4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150902946194074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641,3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8010,5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ru-RU" dirty="0" smtClean="0"/>
                      <a:t>296,8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7 917,0</c:v>
                  </c:pt>
                  <c:pt idx="1">
                    <c:v>352,6</c:v>
                  </c:pt>
                  <c:pt idx="2">
                    <c:v>0,0</c:v>
                  </c:pt>
                  <c:pt idx="3">
                    <c:v>810,2</c:v>
                  </c:pt>
                  <c:pt idx="4">
                    <c:v>8 074,7</c:v>
                  </c:pt>
                  <c:pt idx="5">
                    <c:v>296,8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7917</c:v>
                </c:pt>
                <c:pt idx="1">
                  <c:v>352.6</c:v>
                </c:pt>
                <c:pt idx="2">
                  <c:v>0</c:v>
                </c:pt>
                <c:pt idx="3">
                  <c:v>810.2</c:v>
                </c:pt>
                <c:pt idx="4">
                  <c:v>8074.7</c:v>
                </c:pt>
                <c:pt idx="5">
                  <c:v>296.8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7 917,0</c:v>
                  </c:pt>
                  <c:pt idx="1">
                    <c:v>352,6</c:v>
                  </c:pt>
                  <c:pt idx="2">
                    <c:v>0,0</c:v>
                  </c:pt>
                  <c:pt idx="3">
                    <c:v>810,2</c:v>
                  </c:pt>
                  <c:pt idx="4">
                    <c:v>8 074,7</c:v>
                  </c:pt>
                  <c:pt idx="5">
                    <c:v>296,8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47"/>
          <c:w val="0.86999803149606691"/>
          <c:h val="0.8836857962799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FF00"/>
                        </a:solidFill>
                      </a:rPr>
                      <a:t>8277,0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06791338582729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8679,2</a:t>
                    </a:r>
                    <a:r>
                      <a:rPr lang="en-US" dirty="0" smtClean="0"/>
                      <a:t>
49,6%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8277</c:v>
                </c:pt>
                <c:pt idx="1">
                  <c:v>8679.2000000000007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96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233,3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7857,9</a:t>
          </a:r>
          <a:endParaRPr lang="ru-RU" sz="16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598,6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330,9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4 252,6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244,2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296,8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641,3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8010,5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7911,0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413,7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 custLinFactNeighborX="-3689" custLinFactNeighborY="2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6624" y="307923"/>
        <a:ext cx="2139756" cy="1217025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2241209" y="404217"/>
        <a:ext cx="5678471" cy="2569394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0172" y="2632917"/>
        <a:ext cx="2256339" cy="1566367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483022" y="3441624"/>
        <a:ext cx="5018175" cy="154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233,3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7857,9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4 252,6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598,6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330,9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244,2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296,8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641,3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8010,5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7911,0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66307" y="3299260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413,7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5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7441-E0B3-439C-8325-54F8CA5C5B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00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4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D7355-850B-4754-BAD4-CAFF4DD4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55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A042-1C1C-4EB5-BC3E-11C3658785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6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968D-4D6C-45D9-9298-414BFE4F79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3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BC50C-F025-4D88-9684-3B96976DEF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8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68B5F-9977-4F3C-82F2-812503EC1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BCAC-853C-43A3-916F-6ACF39FF2F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828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A1F7-9AAC-4179-A222-1F88C2C95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5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80089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98008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45895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2974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20854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5116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585D3-CF7E-42CC-A34B-39C88C2BF3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598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708C-360A-4A37-BDF8-74EAE3AC49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13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  <p:sldLayoutId id="214748418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6896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7917222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43372" y="4286256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8964380">
            <a:off x="4022263" y="4190505"/>
            <a:ext cx="85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116,9%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сельского поселения Миллеровского района в 202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273,3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12692563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8307,3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47,7%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2024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24390321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26.10.2022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2024 – 2026 годы (Постановление Администрации  Первомайского сельского поселения от 14.06.2023 № 46/1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03.11.20223№ 104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 сельского поселения Миллеровского района на 2024-2026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67005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020,9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187,7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415,4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6 840,7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857,9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546,5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540,4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790,2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211,2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273,3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211,8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kern="1200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020,9</a:t>
                      </a:r>
                      <a:endParaRPr kumimoji="0" lang="ru-RU" sz="2000" b="1" kern="1200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сельского поселения Миллеровского района на 2024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95800196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0513219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273,3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273,3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95115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9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415,4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проекта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4252,6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4233,3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26.4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244,2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30,9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21365</TotalTime>
  <Words>730</Words>
  <Application>Microsoft Office PowerPoint</Application>
  <PresentationFormat>Экран (4:3)</PresentationFormat>
  <Paragraphs>172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Cambria Math</vt:lpstr>
      <vt:lpstr>Century Gothic</vt:lpstr>
      <vt:lpstr>Constantia</vt:lpstr>
      <vt:lpstr>Georgia</vt:lpstr>
      <vt:lpstr>Monotype Corsiva</vt:lpstr>
      <vt:lpstr>Times New Roman</vt:lpstr>
      <vt:lpstr>Trebuchet MS</vt:lpstr>
      <vt:lpstr>Wingdings 3</vt:lpstr>
      <vt:lpstr>10195094</vt:lpstr>
      <vt:lpstr>Сектор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2024-2026 годы  </vt:lpstr>
      <vt:lpstr>Основные приоритеты Первомайского сельского поселения </vt:lpstr>
      <vt:lpstr>Презентация PowerPoint</vt:lpstr>
      <vt:lpstr>Основные характеристики проекта бюджета Первомайского сельского поселения Миллеровского района на 2024-2026 годы</vt:lpstr>
      <vt:lpstr>Основные параметры проекта бюджета Первомайского сельского поселения Миллеровского района на 2024 год</vt:lpstr>
      <vt:lpstr>Презентация PowerPoint</vt:lpstr>
      <vt:lpstr>Динамика расходов  проекта бюджета Первомайского сельского поселения Миллеровского района                 </vt:lpstr>
      <vt:lpstr>Расходы проекта бюджета Первомайского сельского поселения Миллеровского района в 2024 году     17 273,3  тыс. рублей </vt:lpstr>
      <vt:lpstr>Структура расходов по муниципальным программам Первомайского сельского поселения в 2024 году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2239</cp:revision>
  <dcterms:created xsi:type="dcterms:W3CDTF">2011-10-21T12:19:44Z</dcterms:created>
  <dcterms:modified xsi:type="dcterms:W3CDTF">2025-01-21T11:57:57Z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