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1"/>
  </p:notesMasterIdLst>
  <p:sldIdLst>
    <p:sldId id="290" r:id="rId2"/>
    <p:sldId id="305" r:id="rId3"/>
    <p:sldId id="291" r:id="rId4"/>
    <p:sldId id="306" r:id="rId5"/>
    <p:sldId id="293" r:id="rId6"/>
    <p:sldId id="307" r:id="rId7"/>
    <p:sldId id="298" r:id="rId8"/>
    <p:sldId id="308" r:id="rId9"/>
    <p:sldId id="294" r:id="rId10"/>
    <p:sldId id="309" r:id="rId11"/>
    <p:sldId id="313" r:id="rId12"/>
    <p:sldId id="302" r:id="rId13"/>
    <p:sldId id="310" r:id="rId14"/>
    <p:sldId id="301" r:id="rId15"/>
    <p:sldId id="311" r:id="rId16"/>
    <p:sldId id="314" r:id="rId17"/>
    <p:sldId id="295" r:id="rId18"/>
    <p:sldId id="312" r:id="rId19"/>
    <p:sldId id="315" r:id="rId20"/>
  </p:sldIdLst>
  <p:sldSz cx="12192000" cy="6858000"/>
  <p:notesSz cx="6797675" cy="99282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FF777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316" autoAdjust="0"/>
    <p:restoredTop sz="92436" autoAdjust="0"/>
  </p:normalViewPr>
  <p:slideViewPr>
    <p:cSldViewPr snapToGrid="0">
      <p:cViewPr varScale="1">
        <p:scale>
          <a:sx n="115" d="100"/>
          <a:sy n="115" d="100"/>
        </p:scale>
        <p:origin x="468" y="10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5" y="5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746" y="5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r">
              <a:defRPr sz="1200"/>
            </a:lvl1pPr>
          </a:lstStyle>
          <a:p>
            <a:fld id="{ACCE77D3-33BC-4A21-AFF1-F5B73B674D36}" type="datetimeFigureOut">
              <a:rPr lang="ru-RU" smtClean="0"/>
              <a:t>03.02.2025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3013"/>
            <a:ext cx="59563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727" tIns="45864" rIns="91727" bIns="45864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928" y="4778613"/>
            <a:ext cx="5437822" cy="3908188"/>
          </a:xfrm>
          <a:prstGeom prst="rect">
            <a:avLst/>
          </a:prstGeom>
        </p:spPr>
        <p:txBody>
          <a:bodyPr vert="horz" lIns="91727" tIns="45864" rIns="91727" bIns="45864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5" y="9430388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746" y="9430388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r">
              <a:defRPr sz="1200"/>
            </a:lvl1pPr>
          </a:lstStyle>
          <a:p>
            <a:fld id="{3318DF03-F176-45E7-8DDA-F59CF989BA89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300605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4164120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13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3656888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14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7709691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15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05833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17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6396548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18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6879710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257124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416412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3181898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2698781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546614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2928064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10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0556651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12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7537461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03.02.2025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978736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03.02.2025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4613370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03.02.2025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020420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03.02.2025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945516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03.02.2025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933994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03.02.2025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003543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03.02.2025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777563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03.02.2025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633545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03.02.2025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083427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03.02.2025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105615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03.02.2025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338666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914A77-5833-4543-ADC1-7DAD02BE28D0}" type="datetimeFigureOut">
              <a:rPr lang="ru-RU" smtClean="0"/>
              <a:t>03.02.2025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99027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7.png"/><Relationship Id="rId4" Type="http://schemas.openxmlformats.org/officeDocument/2006/relationships/image" Target="../media/image2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26730"/>
            <a:ext cx="12196683" cy="6131270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СИЛЬНЫМ ОСАДКАМ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РОСТОВСКОЙ ОБЛАСТИ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03-07.02.2025)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2" name="Группа 421"/>
          <p:cNvGrpSpPr/>
          <p:nvPr/>
        </p:nvGrpSpPr>
        <p:grpSpPr>
          <a:xfrm>
            <a:off x="9599939" y="2295969"/>
            <a:ext cx="2974026" cy="3743622"/>
            <a:chOff x="7765301" y="4457439"/>
            <a:chExt cx="2974026" cy="3743622"/>
          </a:xfrm>
        </p:grpSpPr>
        <p:grpSp>
          <p:nvGrpSpPr>
            <p:cNvPr id="424" name="Группа 423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50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51" name="Группа 450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56" name="Группа 455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61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6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5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6" name="Полилиния 465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7" name="Прямоугольник 466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7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57" name="Скругленный прямоугольник 456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58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59" name="Прямоугольник 458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60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52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53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4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47" name="Рисунок 44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49" name="Рисунок 44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23" name="TextBox 10"/>
          <p:cNvSpPr txBox="1"/>
          <p:nvPr/>
        </p:nvSpPr>
        <p:spPr bwMode="auto">
          <a:xfrm>
            <a:off x="4915776" y="1160365"/>
            <a:ext cx="1877500" cy="246542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681955">
              <a:defRPr/>
            </a:pPr>
            <a:r>
              <a:rPr lang="ru-RU" dirty="0" err="1" smtClean="0"/>
              <a:t>Верхнедонской</a:t>
            </a:r>
            <a:r>
              <a:rPr lang="ru-RU" sz="1002" dirty="0" smtClean="0">
                <a:solidFill>
                  <a:prstClr val="black"/>
                </a:solidFill>
              </a:rPr>
              <a:t> </a:t>
            </a:r>
            <a:r>
              <a:rPr lang="ru-RU" sz="1002" dirty="0">
                <a:solidFill>
                  <a:prstClr val="black"/>
                </a:solidFill>
              </a:rPr>
              <a:t>МР</a:t>
            </a:r>
          </a:p>
        </p:txBody>
      </p:sp>
      <p:sp>
        <p:nvSpPr>
          <p:cNvPr id="425" name="Прямоугольник 424"/>
          <p:cNvSpPr/>
          <p:nvPr/>
        </p:nvSpPr>
        <p:spPr bwMode="auto">
          <a:xfrm>
            <a:off x="5595235" y="1373124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803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45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6" name="Прямоугольник 425"/>
          <p:cNvSpPr/>
          <p:nvPr/>
        </p:nvSpPr>
        <p:spPr bwMode="auto">
          <a:xfrm>
            <a:off x="5628991" y="1510880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8896/23327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28" name="TextBox 23"/>
          <p:cNvSpPr txBox="1"/>
          <p:nvPr/>
        </p:nvSpPr>
        <p:spPr>
          <a:xfrm>
            <a:off x="6134171" y="1601098"/>
            <a:ext cx="394098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>
              <a:defRPr/>
            </a:pPr>
            <a:r>
              <a:rPr lang="ru-RU" kern="0" dirty="0" smtClean="0">
                <a:solidFill>
                  <a:prstClr val="black"/>
                </a:solidFill>
              </a:rPr>
              <a:t>15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429" name="TextBox 10"/>
          <p:cNvSpPr txBox="1"/>
          <p:nvPr/>
        </p:nvSpPr>
        <p:spPr bwMode="auto">
          <a:xfrm>
            <a:off x="6386000" y="1522537"/>
            <a:ext cx="1709171" cy="215444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816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solidFill>
                  <a:prstClr val="black"/>
                </a:solidFill>
              </a:rPr>
              <a:t>Шолоховский МР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30" name="Прямоугольник 429"/>
          <p:cNvSpPr/>
          <p:nvPr/>
        </p:nvSpPr>
        <p:spPr bwMode="auto">
          <a:xfrm>
            <a:off x="6542066" y="1719316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1660/87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1" name="Прямоугольник 430"/>
          <p:cNvSpPr/>
          <p:nvPr/>
        </p:nvSpPr>
        <p:spPr bwMode="auto">
          <a:xfrm>
            <a:off x="6542619" y="1870018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10904/29629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33" name="TextBox 23"/>
          <p:cNvSpPr txBox="1"/>
          <p:nvPr/>
        </p:nvSpPr>
        <p:spPr>
          <a:xfrm>
            <a:off x="6848742" y="1946021"/>
            <a:ext cx="394098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>
              <a:defRPr/>
            </a:pPr>
            <a:r>
              <a:rPr lang="ru-RU" kern="0" dirty="0" smtClean="0">
                <a:solidFill>
                  <a:prstClr val="black"/>
                </a:solidFill>
              </a:rPr>
              <a:t>15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439" name="TextBox 10"/>
          <p:cNvSpPr txBox="1"/>
          <p:nvPr/>
        </p:nvSpPr>
        <p:spPr bwMode="auto">
          <a:xfrm>
            <a:off x="3166426" y="2245758"/>
            <a:ext cx="1805653" cy="215444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816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solidFill>
                  <a:prstClr val="black"/>
                </a:solidFill>
              </a:rPr>
              <a:t>Миллеровский  МР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40" name="Прямоугольник 439"/>
          <p:cNvSpPr/>
          <p:nvPr/>
        </p:nvSpPr>
        <p:spPr bwMode="auto">
          <a:xfrm>
            <a:off x="3648153" y="2418173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1501/92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1" name="Прямоугольник 440"/>
          <p:cNvSpPr/>
          <p:nvPr/>
        </p:nvSpPr>
        <p:spPr bwMode="auto">
          <a:xfrm>
            <a:off x="3631988" y="2556893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24727/74689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43" name="TextBox 23"/>
          <p:cNvSpPr txBox="1"/>
          <p:nvPr/>
        </p:nvSpPr>
        <p:spPr>
          <a:xfrm>
            <a:off x="4134736" y="2641541"/>
            <a:ext cx="37092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>
              <a:defRPr/>
            </a:pPr>
            <a:r>
              <a:rPr lang="ru-RU" kern="0" dirty="0" smtClean="0">
                <a:solidFill>
                  <a:prstClr val="black"/>
                </a:solidFill>
              </a:rPr>
              <a:t>15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444" name="TextBox 10"/>
          <p:cNvSpPr txBox="1"/>
          <p:nvPr/>
        </p:nvSpPr>
        <p:spPr bwMode="auto">
          <a:xfrm>
            <a:off x="4106560" y="1490465"/>
            <a:ext cx="1522090" cy="246542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681955">
              <a:defRPr/>
            </a:pPr>
            <a:r>
              <a:rPr lang="ru-RU" dirty="0" err="1" smtClean="0"/>
              <a:t>Чертковский</a:t>
            </a:r>
            <a:r>
              <a:rPr lang="ru-RU" sz="1002" dirty="0" smtClean="0">
                <a:solidFill>
                  <a:prstClr val="black"/>
                </a:solidFill>
              </a:rPr>
              <a:t> </a:t>
            </a:r>
            <a:r>
              <a:rPr lang="ru-RU" sz="1002" dirty="0">
                <a:solidFill>
                  <a:prstClr val="black"/>
                </a:solidFill>
              </a:rPr>
              <a:t>МР</a:t>
            </a:r>
          </a:p>
        </p:txBody>
      </p:sp>
      <p:sp>
        <p:nvSpPr>
          <p:cNvPr id="445" name="Прямоугольник 444"/>
          <p:cNvSpPr/>
          <p:nvPr/>
        </p:nvSpPr>
        <p:spPr bwMode="auto">
          <a:xfrm>
            <a:off x="4509342" y="1725610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803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45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6" name="Прямоугольник 445"/>
          <p:cNvSpPr/>
          <p:nvPr/>
        </p:nvSpPr>
        <p:spPr bwMode="auto">
          <a:xfrm>
            <a:off x="4497761" y="1864081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13013/39974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72" name="TextBox 23"/>
          <p:cNvSpPr txBox="1"/>
          <p:nvPr/>
        </p:nvSpPr>
        <p:spPr>
          <a:xfrm>
            <a:off x="4930578" y="1985147"/>
            <a:ext cx="37092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>
              <a:defRPr/>
            </a:pPr>
            <a:r>
              <a:rPr lang="ru-RU" kern="0" dirty="0" smtClean="0">
                <a:solidFill>
                  <a:prstClr val="black"/>
                </a:solidFill>
              </a:rPr>
              <a:t>15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477" name="Скругленный прямоугольник 476"/>
          <p:cNvSpPr/>
          <p:nvPr/>
        </p:nvSpPr>
        <p:spPr>
          <a:xfrm>
            <a:off x="4184465" y="1855945"/>
            <a:ext cx="277926" cy="16047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78" name="Скругленный прямоугольник 477"/>
          <p:cNvSpPr/>
          <p:nvPr/>
        </p:nvSpPr>
        <p:spPr>
          <a:xfrm>
            <a:off x="5516331" y="1667822"/>
            <a:ext cx="277926" cy="16047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79" name="Скругленный прямоугольник 478"/>
          <p:cNvSpPr/>
          <p:nvPr/>
        </p:nvSpPr>
        <p:spPr>
          <a:xfrm>
            <a:off x="3279572" y="2458756"/>
            <a:ext cx="277926" cy="16047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80" name="Скругленный прямоугольник 479"/>
          <p:cNvSpPr/>
          <p:nvPr/>
        </p:nvSpPr>
        <p:spPr>
          <a:xfrm>
            <a:off x="7391674" y="1743127"/>
            <a:ext cx="293110" cy="17033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73" name="TextBox 10"/>
          <p:cNvSpPr txBox="1"/>
          <p:nvPr/>
        </p:nvSpPr>
        <p:spPr bwMode="auto">
          <a:xfrm>
            <a:off x="4797288" y="2108803"/>
            <a:ext cx="1877500" cy="246542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681955">
              <a:defRPr/>
            </a:pPr>
            <a:r>
              <a:rPr lang="ru-RU" dirty="0" err="1" smtClean="0"/>
              <a:t>Кашарский</a:t>
            </a:r>
            <a:r>
              <a:rPr lang="ru-RU" sz="1002" dirty="0" smtClean="0">
                <a:solidFill>
                  <a:prstClr val="black"/>
                </a:solidFill>
              </a:rPr>
              <a:t> </a:t>
            </a:r>
            <a:r>
              <a:rPr lang="ru-RU" sz="1002" dirty="0">
                <a:solidFill>
                  <a:prstClr val="black"/>
                </a:solidFill>
              </a:rPr>
              <a:t>МР</a:t>
            </a:r>
          </a:p>
        </p:txBody>
      </p:sp>
      <p:sp>
        <p:nvSpPr>
          <p:cNvPr id="482" name="TextBox 10"/>
          <p:cNvSpPr txBox="1"/>
          <p:nvPr/>
        </p:nvSpPr>
        <p:spPr bwMode="auto">
          <a:xfrm>
            <a:off x="4742533" y="2651475"/>
            <a:ext cx="1877500" cy="246542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681955">
              <a:defRPr/>
            </a:pPr>
            <a:r>
              <a:rPr lang="ru-RU" dirty="0" err="1" smtClean="0"/>
              <a:t>Милютинский</a:t>
            </a:r>
            <a:r>
              <a:rPr lang="ru-RU" sz="1002" dirty="0" smtClean="0">
                <a:solidFill>
                  <a:prstClr val="black"/>
                </a:solidFill>
              </a:rPr>
              <a:t> </a:t>
            </a:r>
            <a:r>
              <a:rPr lang="ru-RU" sz="1002" dirty="0">
                <a:solidFill>
                  <a:prstClr val="black"/>
                </a:solidFill>
              </a:rPr>
              <a:t>МР</a:t>
            </a:r>
          </a:p>
        </p:txBody>
      </p:sp>
      <p:sp>
        <p:nvSpPr>
          <p:cNvPr id="483" name="TextBox 10"/>
          <p:cNvSpPr txBox="1"/>
          <p:nvPr/>
        </p:nvSpPr>
        <p:spPr bwMode="auto">
          <a:xfrm>
            <a:off x="3253798" y="2940650"/>
            <a:ext cx="1877500" cy="246542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681955">
              <a:defRPr/>
            </a:pPr>
            <a:r>
              <a:rPr lang="ru-RU" dirty="0" smtClean="0"/>
              <a:t>Тарасовский</a:t>
            </a:r>
            <a:r>
              <a:rPr lang="ru-RU" sz="1002" dirty="0" smtClean="0">
                <a:solidFill>
                  <a:prstClr val="black"/>
                </a:solidFill>
              </a:rPr>
              <a:t> </a:t>
            </a:r>
            <a:r>
              <a:rPr lang="ru-RU" sz="1002" dirty="0">
                <a:solidFill>
                  <a:prstClr val="black"/>
                </a:solidFill>
              </a:rPr>
              <a:t>МР</a:t>
            </a:r>
          </a:p>
        </p:txBody>
      </p:sp>
      <p:sp>
        <p:nvSpPr>
          <p:cNvPr id="484" name="Прямоугольник 483"/>
          <p:cNvSpPr/>
          <p:nvPr/>
        </p:nvSpPr>
        <p:spPr bwMode="auto">
          <a:xfrm>
            <a:off x="5414011" y="2344838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265,12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5" name="Прямоугольник 484"/>
          <p:cNvSpPr/>
          <p:nvPr/>
        </p:nvSpPr>
        <p:spPr bwMode="auto">
          <a:xfrm>
            <a:off x="3743484" y="3124600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310,9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8" name="Прямоугольник 487"/>
          <p:cNvSpPr/>
          <p:nvPr/>
        </p:nvSpPr>
        <p:spPr bwMode="auto">
          <a:xfrm>
            <a:off x="5375941" y="2988345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6161/17847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89" name="Прямоугольник 488"/>
          <p:cNvSpPr/>
          <p:nvPr/>
        </p:nvSpPr>
        <p:spPr bwMode="auto">
          <a:xfrm>
            <a:off x="5392468" y="2477381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9737/27424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90" name="Прямоугольник 489"/>
          <p:cNvSpPr/>
          <p:nvPr/>
        </p:nvSpPr>
        <p:spPr bwMode="auto">
          <a:xfrm>
            <a:off x="3735472" y="3237534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12419/32608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93" name="Прямоугольник 492"/>
          <p:cNvSpPr/>
          <p:nvPr/>
        </p:nvSpPr>
        <p:spPr bwMode="auto">
          <a:xfrm>
            <a:off x="5383419" y="2834688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14,1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00" name="TextBox 23"/>
          <p:cNvSpPr txBox="1"/>
          <p:nvPr/>
        </p:nvSpPr>
        <p:spPr>
          <a:xfrm>
            <a:off x="6236593" y="2487714"/>
            <a:ext cx="37092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>
              <a:defRPr/>
            </a:pPr>
            <a:r>
              <a:rPr lang="ru-RU" kern="0" dirty="0" smtClean="0">
                <a:solidFill>
                  <a:prstClr val="black"/>
                </a:solidFill>
              </a:rPr>
              <a:t>15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502" name="TextBox 23"/>
          <p:cNvSpPr txBox="1"/>
          <p:nvPr/>
        </p:nvSpPr>
        <p:spPr>
          <a:xfrm>
            <a:off x="5697006" y="3098231"/>
            <a:ext cx="37092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>
              <a:defRPr/>
            </a:pPr>
            <a:r>
              <a:rPr lang="ru-RU" kern="0" dirty="0" smtClean="0">
                <a:solidFill>
                  <a:prstClr val="black"/>
                </a:solidFill>
              </a:rPr>
              <a:t>15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503" name="TextBox 23"/>
          <p:cNvSpPr txBox="1"/>
          <p:nvPr/>
        </p:nvSpPr>
        <p:spPr>
          <a:xfrm>
            <a:off x="3967998" y="3309324"/>
            <a:ext cx="37092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>
              <a:defRPr/>
            </a:pPr>
            <a:r>
              <a:rPr lang="ru-RU" kern="0" dirty="0" smtClean="0">
                <a:solidFill>
                  <a:prstClr val="black"/>
                </a:solidFill>
              </a:rPr>
              <a:t>15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504" name="Rectangle 152"/>
          <p:cNvSpPr>
            <a:spLocks noChangeArrowheads="1"/>
          </p:cNvSpPr>
          <p:nvPr/>
        </p:nvSpPr>
        <p:spPr bwMode="auto">
          <a:xfrm>
            <a:off x="10466531" y="6202435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16.00 03.02.2025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Ниточка О.А.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3201-1216</a:t>
            </a:r>
          </a:p>
          <a:p>
            <a:pPr defTabSz="908714"/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  <p:sp>
        <p:nvSpPr>
          <p:cNvPr id="505" name="Скругленный прямоугольник 504"/>
          <p:cNvSpPr/>
          <p:nvPr/>
        </p:nvSpPr>
        <p:spPr>
          <a:xfrm>
            <a:off x="5122819" y="2831153"/>
            <a:ext cx="246991" cy="24409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506" name="Скругленный прямоугольник 505"/>
          <p:cNvSpPr/>
          <p:nvPr/>
        </p:nvSpPr>
        <p:spPr>
          <a:xfrm>
            <a:off x="3494501" y="3107780"/>
            <a:ext cx="246991" cy="24409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</p:spTree>
    <p:extLst>
      <p:ext uri="{BB962C8B-B14F-4D97-AF65-F5344CB8AC3E}">
        <p14:creationId xmlns:p14="http://schemas.microsoft.com/office/powerpoint/2010/main" val="736584326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1" y="722988"/>
            <a:ext cx="12201581" cy="6135011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СИЛЬНОМУ ВЕТРУ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МИЛЛЕРОВСКОГО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03-07.02.2025)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2" name="Группа 421"/>
          <p:cNvGrpSpPr/>
          <p:nvPr/>
        </p:nvGrpSpPr>
        <p:grpSpPr>
          <a:xfrm>
            <a:off x="9599939" y="2295969"/>
            <a:ext cx="2974026" cy="3743622"/>
            <a:chOff x="7765301" y="4457439"/>
            <a:chExt cx="2974026" cy="3743622"/>
          </a:xfrm>
        </p:grpSpPr>
        <p:grpSp>
          <p:nvGrpSpPr>
            <p:cNvPr id="424" name="Группа 423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47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8" name="Группа 447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55" name="Группа 45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6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5" name="Полилиния 46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6" name="Прямоугольник 46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6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58719" y="4063712"/>
                    <a:ext cx="119846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порывы ветра, м/с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56" name="Скругленный прямоугольник 45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5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58" name="Прямоугольник 45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5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5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5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25" name="Рисунок 42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71" name="Рисунок 47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01932" y="2509792"/>
            <a:ext cx="2325721" cy="224602"/>
          </a:xfrm>
          <a:prstGeom prst="rect">
            <a:avLst/>
          </a:prstGeom>
        </p:spPr>
      </p:pic>
      <p:sp>
        <p:nvSpPr>
          <p:cNvPr id="421" name="TextBox 10"/>
          <p:cNvSpPr txBox="1"/>
          <p:nvPr/>
        </p:nvSpPr>
        <p:spPr>
          <a:xfrm>
            <a:off x="4660058" y="3795090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smtClean="0">
                <a:solidFill>
                  <a:prstClr val="black"/>
                </a:solidFill>
              </a:rPr>
              <a:t>Миллеровский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23" name="Скругленный прямоугольник 422"/>
          <p:cNvSpPr/>
          <p:nvPr/>
        </p:nvSpPr>
        <p:spPr>
          <a:xfrm>
            <a:off x="4786182" y="4084046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5123092" y="4321310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7" name="TextBox 23"/>
          <p:cNvSpPr txBox="1"/>
          <p:nvPr/>
        </p:nvSpPr>
        <p:spPr>
          <a:xfrm>
            <a:off x="5451598" y="4350092"/>
            <a:ext cx="369596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>
              <a:defRPr/>
            </a:pPr>
            <a:r>
              <a:rPr lang="ru-RU" kern="0" dirty="0" smtClean="0">
                <a:solidFill>
                  <a:prstClr val="black"/>
                </a:solidFill>
              </a:rPr>
              <a:t>15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429" name="Прямоугольник 428"/>
          <p:cNvSpPr/>
          <p:nvPr/>
        </p:nvSpPr>
        <p:spPr bwMode="auto">
          <a:xfrm>
            <a:off x="5119168" y="4079073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1501/92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0" name="Прямоугольник 429"/>
          <p:cNvSpPr/>
          <p:nvPr/>
        </p:nvSpPr>
        <p:spPr bwMode="auto">
          <a:xfrm>
            <a:off x="5103143" y="4229073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24727/74689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28" name="Rectangle 152"/>
          <p:cNvSpPr>
            <a:spLocks noChangeArrowheads="1"/>
          </p:cNvSpPr>
          <p:nvPr/>
        </p:nvSpPr>
        <p:spPr bwMode="auto">
          <a:xfrm>
            <a:off x="10466531" y="6202435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16.00 03.02.2025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Ниточка О.А.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3201-1216</a:t>
            </a:r>
          </a:p>
          <a:p>
            <a:pPr defTabSz="908714"/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3472470309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30" y="703728"/>
            <a:ext cx="12184003" cy="6154272"/>
          </a:xfrm>
          <a:prstGeom prst="rect">
            <a:avLst/>
          </a:prstGeom>
          <a:ln>
            <a:solidFill>
              <a:srgbClr val="00B050"/>
            </a:solidFill>
          </a:ln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РИСКУ НАРУШЕНИЯ ТРАНСПОРТНОГО СООБЩЕНИЯ, 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СВЯЗАННОМУ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НЕБЛАГОПРИЯТНЫМИ МЕТЕОЯВЛЕНИЯМИ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ФЕДЕРАЛЬНОЙ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АВТОМОБИЛЬНОЙ ДОРОГЕ М-4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МИЛЛЕРОВСКОМ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РАЙОНЕ РО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03-07.02.2025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2" name="Прямоугольник 391"/>
          <p:cNvSpPr/>
          <p:nvPr/>
        </p:nvSpPr>
        <p:spPr>
          <a:xfrm>
            <a:off x="6531" y="732343"/>
            <a:ext cx="2890236" cy="240727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rtlCol="0" anchor="ctr"/>
          <a:lstStyle/>
          <a:p>
            <a:pPr algn="ctr"/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2" name="Прямоугольник 401"/>
          <p:cNvSpPr/>
          <p:nvPr/>
        </p:nvSpPr>
        <p:spPr>
          <a:xfrm>
            <a:off x="6531" y="977045"/>
            <a:ext cx="2890237" cy="158642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15" name="CustomShape 16"/>
          <p:cNvSpPr/>
          <p:nvPr/>
        </p:nvSpPr>
        <p:spPr>
          <a:xfrm>
            <a:off x="2319836" y="6362525"/>
            <a:ext cx="1588708" cy="387871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wrap="none" lIns="79313" tIns="39660" rIns="79313" bIns="39660" anchor="ctr" anchorCtr="1">
            <a:spAutoFit/>
          </a:bodyPr>
          <a:lstStyle/>
          <a:p>
            <a:pPr defTabSz="867488"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Отрезанные </a:t>
            </a:r>
            <a:r>
              <a:rPr lang="ru-RU" sz="1000" b="1" u="sng" spc="-1" dirty="0" err="1">
                <a:solidFill>
                  <a:srgbClr val="000000"/>
                </a:solidFill>
                <a:latin typeface="Times New Roman"/>
              </a:rPr>
              <a:t>н.п</a:t>
            </a: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.: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  <a:p>
            <a:pPr defTabSz="867488"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Объездная дорога</a:t>
            </a:r>
            <a:r>
              <a:rPr lang="ru-RU" sz="1000" b="1" u="sng" spc="-1" dirty="0" smtClean="0">
                <a:solidFill>
                  <a:srgbClr val="000000"/>
                </a:solidFill>
                <a:latin typeface="Times New Roman"/>
              </a:rPr>
              <a:t>: 20 км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416" name="Rectangle 93"/>
          <p:cNvSpPr>
            <a:spLocks noChangeArrowheads="1"/>
          </p:cNvSpPr>
          <p:nvPr/>
        </p:nvSpPr>
        <p:spPr bwMode="auto">
          <a:xfrm>
            <a:off x="9299603" y="4113754"/>
            <a:ext cx="2892396" cy="1859832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/>
            <a:endParaRPr lang="ru-RU" altLang="ru-RU" sz="8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17" name="Text Box 97"/>
          <p:cNvSpPr txBox="1">
            <a:spLocks noChangeArrowheads="1"/>
          </p:cNvSpPr>
          <p:nvPr/>
        </p:nvSpPr>
        <p:spPr bwMode="auto">
          <a:xfrm>
            <a:off x="9794246" y="4168102"/>
            <a:ext cx="2118620" cy="250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Условные обозначения</a:t>
            </a:r>
          </a:p>
        </p:txBody>
      </p:sp>
      <p:sp>
        <p:nvSpPr>
          <p:cNvPr id="418" name="Text Box 97"/>
          <p:cNvSpPr txBox="1">
            <a:spLocks noChangeArrowheads="1"/>
          </p:cNvSpPr>
          <p:nvPr/>
        </p:nvSpPr>
        <p:spPr bwMode="auto">
          <a:xfrm>
            <a:off x="9707156" y="4559779"/>
            <a:ext cx="2548062" cy="5585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Участок автодороги с повышенным риском возникновения ДТП, нарушением движения</a:t>
            </a:r>
          </a:p>
        </p:txBody>
      </p:sp>
      <p:sp>
        <p:nvSpPr>
          <p:cNvPr id="419" name="Полилиния 418"/>
          <p:cNvSpPr/>
          <p:nvPr/>
        </p:nvSpPr>
        <p:spPr>
          <a:xfrm>
            <a:off x="9342280" y="4697199"/>
            <a:ext cx="362927" cy="169790"/>
          </a:xfrm>
          <a:custGeom>
            <a:avLst/>
            <a:gdLst>
              <a:gd name="connsiteX0" fmla="*/ 0 w 275772"/>
              <a:gd name="connsiteY0" fmla="*/ 0 h 120952"/>
              <a:gd name="connsiteX1" fmla="*/ 130629 w 275772"/>
              <a:gd name="connsiteY1" fmla="*/ 116114 h 120952"/>
              <a:gd name="connsiteX2" fmla="*/ 275772 w 275772"/>
              <a:gd name="connsiteY2" fmla="*/ 29028 h 12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5772" h="120952">
                <a:moveTo>
                  <a:pt x="0" y="0"/>
                </a:moveTo>
                <a:cubicBezTo>
                  <a:pt x="42333" y="55638"/>
                  <a:pt x="84667" y="111276"/>
                  <a:pt x="130629" y="116114"/>
                </a:cubicBezTo>
                <a:cubicBezTo>
                  <a:pt x="176591" y="120952"/>
                  <a:pt x="226181" y="74990"/>
                  <a:pt x="275772" y="29028"/>
                </a:cubicBez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/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20" name="Полилиния 419"/>
          <p:cNvSpPr/>
          <p:nvPr/>
        </p:nvSpPr>
        <p:spPr>
          <a:xfrm>
            <a:off x="9353265" y="5176644"/>
            <a:ext cx="324724" cy="146020"/>
          </a:xfrm>
          <a:custGeom>
            <a:avLst/>
            <a:gdLst>
              <a:gd name="connsiteX0" fmla="*/ 0 w 246743"/>
              <a:gd name="connsiteY0" fmla="*/ 14515 h 104019"/>
              <a:gd name="connsiteX1" fmla="*/ 87086 w 246743"/>
              <a:gd name="connsiteY1" fmla="*/ 101600 h 104019"/>
              <a:gd name="connsiteX2" fmla="*/ 246743 w 246743"/>
              <a:gd name="connsiteY2" fmla="*/ 0 h 10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6743" h="104019">
                <a:moveTo>
                  <a:pt x="0" y="14515"/>
                </a:moveTo>
                <a:cubicBezTo>
                  <a:pt x="22981" y="59267"/>
                  <a:pt x="45962" y="104019"/>
                  <a:pt x="87086" y="101600"/>
                </a:cubicBezTo>
                <a:cubicBezTo>
                  <a:pt x="128210" y="99181"/>
                  <a:pt x="187476" y="49590"/>
                  <a:pt x="246743" y="0"/>
                </a:cubicBezTo>
              </a:path>
            </a:pathLst>
          </a:custGeom>
          <a:ln w="317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/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21" name="Text Box 97"/>
          <p:cNvSpPr txBox="1">
            <a:spLocks noChangeArrowheads="1"/>
          </p:cNvSpPr>
          <p:nvPr/>
        </p:nvSpPr>
        <p:spPr bwMode="auto">
          <a:xfrm>
            <a:off x="9718998" y="5136566"/>
            <a:ext cx="2536220" cy="2508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Объездная дорога</a:t>
            </a:r>
          </a:p>
        </p:txBody>
      </p:sp>
      <p:sp>
        <p:nvSpPr>
          <p:cNvPr id="422" name="Овал 421"/>
          <p:cNvSpPr>
            <a:spLocks noChangeArrowheads="1"/>
          </p:cNvSpPr>
          <p:nvPr/>
        </p:nvSpPr>
        <p:spPr bwMode="auto">
          <a:xfrm rot="5238055">
            <a:off x="9428188" y="5503428"/>
            <a:ext cx="191111" cy="162165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423" name="Text Box 97"/>
          <p:cNvSpPr txBox="1">
            <a:spLocks noChangeArrowheads="1"/>
          </p:cNvSpPr>
          <p:nvPr/>
        </p:nvSpPr>
        <p:spPr bwMode="auto">
          <a:xfrm>
            <a:off x="9736371" y="5456536"/>
            <a:ext cx="2536220" cy="2508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Населенный пункт</a:t>
            </a:r>
          </a:p>
        </p:txBody>
      </p:sp>
      <p:sp>
        <p:nvSpPr>
          <p:cNvPr id="407" name="TextBox 10"/>
          <p:cNvSpPr txBox="1"/>
          <p:nvPr/>
        </p:nvSpPr>
        <p:spPr>
          <a:xfrm>
            <a:off x="5254598" y="847673"/>
            <a:ext cx="3266212" cy="307779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91440" tIns="45721" rIns="91440" bIns="45721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914316"/>
            <a:r>
              <a:rPr lang="ru-RU" altLang="ru-RU" sz="1400" dirty="0" smtClean="0">
                <a:solidFill>
                  <a:prstClr val="black"/>
                </a:solidFill>
              </a:rPr>
              <a:t>Миллеровский </a:t>
            </a:r>
            <a:r>
              <a:rPr lang="ru-RU" altLang="ru-RU" sz="1400" dirty="0">
                <a:solidFill>
                  <a:prstClr val="black"/>
                </a:solidFill>
              </a:rPr>
              <a:t>р-н</a:t>
            </a:r>
          </a:p>
        </p:txBody>
      </p:sp>
      <p:sp>
        <p:nvSpPr>
          <p:cNvPr id="409" name="Овал 408"/>
          <p:cNvSpPr>
            <a:spLocks noChangeArrowheads="1"/>
          </p:cNvSpPr>
          <p:nvPr/>
        </p:nvSpPr>
        <p:spPr bwMode="auto">
          <a:xfrm rot="5238055">
            <a:off x="6513889" y="4137146"/>
            <a:ext cx="221425" cy="185037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410" name="Овал 409"/>
          <p:cNvSpPr>
            <a:spLocks noChangeArrowheads="1"/>
          </p:cNvSpPr>
          <p:nvPr/>
        </p:nvSpPr>
        <p:spPr bwMode="auto">
          <a:xfrm rot="5238055">
            <a:off x="6706656" y="4841578"/>
            <a:ext cx="191111" cy="162165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411" name="Овал 410"/>
          <p:cNvSpPr>
            <a:spLocks noChangeArrowheads="1"/>
          </p:cNvSpPr>
          <p:nvPr/>
        </p:nvSpPr>
        <p:spPr bwMode="auto">
          <a:xfrm rot="5238055">
            <a:off x="6179020" y="5526987"/>
            <a:ext cx="191111" cy="162165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412" name="Овал 411"/>
          <p:cNvSpPr>
            <a:spLocks noChangeArrowheads="1"/>
          </p:cNvSpPr>
          <p:nvPr/>
        </p:nvSpPr>
        <p:spPr bwMode="auto">
          <a:xfrm rot="5238055">
            <a:off x="5983127" y="6203617"/>
            <a:ext cx="191111" cy="162165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371" name="Полилиния 370"/>
          <p:cNvSpPr/>
          <p:nvPr/>
        </p:nvSpPr>
        <p:spPr>
          <a:xfrm>
            <a:off x="5440680" y="2624328"/>
            <a:ext cx="1481328" cy="1143000"/>
          </a:xfrm>
          <a:custGeom>
            <a:avLst/>
            <a:gdLst>
              <a:gd name="connsiteX0" fmla="*/ 1481328 w 1481328"/>
              <a:gd name="connsiteY0" fmla="*/ 1143000 h 1143000"/>
              <a:gd name="connsiteX1" fmla="*/ 1371600 w 1481328"/>
              <a:gd name="connsiteY1" fmla="*/ 1115568 h 1143000"/>
              <a:gd name="connsiteX2" fmla="*/ 1197864 w 1481328"/>
              <a:gd name="connsiteY2" fmla="*/ 1088136 h 1143000"/>
              <a:gd name="connsiteX3" fmla="*/ 1014984 w 1481328"/>
              <a:gd name="connsiteY3" fmla="*/ 1042416 h 1143000"/>
              <a:gd name="connsiteX4" fmla="*/ 932688 w 1481328"/>
              <a:gd name="connsiteY4" fmla="*/ 950976 h 1143000"/>
              <a:gd name="connsiteX5" fmla="*/ 813816 w 1481328"/>
              <a:gd name="connsiteY5" fmla="*/ 859536 h 1143000"/>
              <a:gd name="connsiteX6" fmla="*/ 768096 w 1481328"/>
              <a:gd name="connsiteY6" fmla="*/ 832104 h 1143000"/>
              <a:gd name="connsiteX7" fmla="*/ 749808 w 1481328"/>
              <a:gd name="connsiteY7" fmla="*/ 804672 h 1143000"/>
              <a:gd name="connsiteX8" fmla="*/ 676656 w 1481328"/>
              <a:gd name="connsiteY8" fmla="*/ 731520 h 1143000"/>
              <a:gd name="connsiteX9" fmla="*/ 585216 w 1481328"/>
              <a:gd name="connsiteY9" fmla="*/ 576072 h 1143000"/>
              <a:gd name="connsiteX10" fmla="*/ 384048 w 1481328"/>
              <a:gd name="connsiteY10" fmla="*/ 374904 h 1143000"/>
              <a:gd name="connsiteX11" fmla="*/ 201168 w 1481328"/>
              <a:gd name="connsiteY11" fmla="*/ 164592 h 1143000"/>
              <a:gd name="connsiteX12" fmla="*/ 0 w 1481328"/>
              <a:gd name="connsiteY12" fmla="*/ 0 h 1143000"/>
              <a:gd name="connsiteX13" fmla="*/ 0 w 1481328"/>
              <a:gd name="connsiteY13" fmla="*/ 0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81328" h="1143000">
                <a:moveTo>
                  <a:pt x="1481328" y="1143000"/>
                </a:moveTo>
                <a:cubicBezTo>
                  <a:pt x="1450086" y="1133856"/>
                  <a:pt x="1418844" y="1124712"/>
                  <a:pt x="1371600" y="1115568"/>
                </a:cubicBezTo>
                <a:cubicBezTo>
                  <a:pt x="1324356" y="1106424"/>
                  <a:pt x="1257300" y="1100328"/>
                  <a:pt x="1197864" y="1088136"/>
                </a:cubicBezTo>
                <a:cubicBezTo>
                  <a:pt x="1138428" y="1075944"/>
                  <a:pt x="1059180" y="1065276"/>
                  <a:pt x="1014984" y="1042416"/>
                </a:cubicBezTo>
                <a:cubicBezTo>
                  <a:pt x="970788" y="1019556"/>
                  <a:pt x="966216" y="981456"/>
                  <a:pt x="932688" y="950976"/>
                </a:cubicBezTo>
                <a:cubicBezTo>
                  <a:pt x="899160" y="920496"/>
                  <a:pt x="841248" y="879348"/>
                  <a:pt x="813816" y="859536"/>
                </a:cubicBezTo>
                <a:cubicBezTo>
                  <a:pt x="786384" y="839724"/>
                  <a:pt x="768096" y="832104"/>
                  <a:pt x="768096" y="832104"/>
                </a:cubicBezTo>
                <a:cubicBezTo>
                  <a:pt x="757428" y="822960"/>
                  <a:pt x="765048" y="821436"/>
                  <a:pt x="749808" y="804672"/>
                </a:cubicBezTo>
                <a:cubicBezTo>
                  <a:pt x="734568" y="787908"/>
                  <a:pt x="704088" y="769620"/>
                  <a:pt x="676656" y="731520"/>
                </a:cubicBezTo>
                <a:cubicBezTo>
                  <a:pt x="649224" y="693420"/>
                  <a:pt x="633984" y="635508"/>
                  <a:pt x="585216" y="576072"/>
                </a:cubicBezTo>
                <a:cubicBezTo>
                  <a:pt x="536448" y="516636"/>
                  <a:pt x="448056" y="443484"/>
                  <a:pt x="384048" y="374904"/>
                </a:cubicBezTo>
                <a:cubicBezTo>
                  <a:pt x="320040" y="306324"/>
                  <a:pt x="265176" y="227076"/>
                  <a:pt x="201168" y="164592"/>
                </a:cubicBezTo>
                <a:cubicBezTo>
                  <a:pt x="137160" y="102108"/>
                  <a:pt x="0" y="0"/>
                  <a:pt x="0" y="0"/>
                </a:cubicBezTo>
                <a:lnTo>
                  <a:pt x="0" y="0"/>
                </a:lnTo>
              </a:path>
            </a:pathLst>
          </a:custGeom>
          <a:noFill/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73" name="Полилиния 372"/>
          <p:cNvSpPr/>
          <p:nvPr/>
        </p:nvSpPr>
        <p:spPr>
          <a:xfrm>
            <a:off x="6848856" y="3602736"/>
            <a:ext cx="3337560" cy="1024128"/>
          </a:xfrm>
          <a:custGeom>
            <a:avLst/>
            <a:gdLst>
              <a:gd name="connsiteX0" fmla="*/ 0 w 3337560"/>
              <a:gd name="connsiteY0" fmla="*/ 1024128 h 1024128"/>
              <a:gd name="connsiteX1" fmla="*/ 64008 w 3337560"/>
              <a:gd name="connsiteY1" fmla="*/ 996696 h 1024128"/>
              <a:gd name="connsiteX2" fmla="*/ 173736 w 3337560"/>
              <a:gd name="connsiteY2" fmla="*/ 905256 h 1024128"/>
              <a:gd name="connsiteX3" fmla="*/ 274320 w 3337560"/>
              <a:gd name="connsiteY3" fmla="*/ 795528 h 1024128"/>
              <a:gd name="connsiteX4" fmla="*/ 402336 w 3337560"/>
              <a:gd name="connsiteY4" fmla="*/ 713232 h 1024128"/>
              <a:gd name="connsiteX5" fmla="*/ 557784 w 3337560"/>
              <a:gd name="connsiteY5" fmla="*/ 612648 h 1024128"/>
              <a:gd name="connsiteX6" fmla="*/ 585216 w 3337560"/>
              <a:gd name="connsiteY6" fmla="*/ 557784 h 1024128"/>
              <a:gd name="connsiteX7" fmla="*/ 667512 w 3337560"/>
              <a:gd name="connsiteY7" fmla="*/ 548640 h 1024128"/>
              <a:gd name="connsiteX8" fmla="*/ 813816 w 3337560"/>
              <a:gd name="connsiteY8" fmla="*/ 548640 h 1024128"/>
              <a:gd name="connsiteX9" fmla="*/ 1005840 w 3337560"/>
              <a:gd name="connsiteY9" fmla="*/ 502920 h 1024128"/>
              <a:gd name="connsiteX10" fmla="*/ 1197864 w 3337560"/>
              <a:gd name="connsiteY10" fmla="*/ 475488 h 1024128"/>
              <a:gd name="connsiteX11" fmla="*/ 1371600 w 3337560"/>
              <a:gd name="connsiteY11" fmla="*/ 429768 h 1024128"/>
              <a:gd name="connsiteX12" fmla="*/ 1600200 w 3337560"/>
              <a:gd name="connsiteY12" fmla="*/ 338328 h 1024128"/>
              <a:gd name="connsiteX13" fmla="*/ 1709928 w 3337560"/>
              <a:gd name="connsiteY13" fmla="*/ 393192 h 1024128"/>
              <a:gd name="connsiteX14" fmla="*/ 1874520 w 3337560"/>
              <a:gd name="connsiteY14" fmla="*/ 429768 h 1024128"/>
              <a:gd name="connsiteX15" fmla="*/ 2093976 w 3337560"/>
              <a:gd name="connsiteY15" fmla="*/ 466344 h 1024128"/>
              <a:gd name="connsiteX16" fmla="*/ 2386584 w 3337560"/>
              <a:gd name="connsiteY16" fmla="*/ 457200 h 1024128"/>
              <a:gd name="connsiteX17" fmla="*/ 2478024 w 3337560"/>
              <a:gd name="connsiteY17" fmla="*/ 393192 h 1024128"/>
              <a:gd name="connsiteX18" fmla="*/ 3026664 w 3337560"/>
              <a:gd name="connsiteY18" fmla="*/ 201168 h 1024128"/>
              <a:gd name="connsiteX19" fmla="*/ 3227832 w 3337560"/>
              <a:gd name="connsiteY19" fmla="*/ 91440 h 1024128"/>
              <a:gd name="connsiteX20" fmla="*/ 3337560 w 3337560"/>
              <a:gd name="connsiteY20" fmla="*/ 0 h 1024128"/>
              <a:gd name="connsiteX21" fmla="*/ 3337560 w 3337560"/>
              <a:gd name="connsiteY21" fmla="*/ 0 h 102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337560" h="1024128">
                <a:moveTo>
                  <a:pt x="0" y="1024128"/>
                </a:moveTo>
                <a:cubicBezTo>
                  <a:pt x="17526" y="1020318"/>
                  <a:pt x="35052" y="1016508"/>
                  <a:pt x="64008" y="996696"/>
                </a:cubicBezTo>
                <a:cubicBezTo>
                  <a:pt x="92964" y="976884"/>
                  <a:pt x="138684" y="938784"/>
                  <a:pt x="173736" y="905256"/>
                </a:cubicBezTo>
                <a:cubicBezTo>
                  <a:pt x="208788" y="871728"/>
                  <a:pt x="236220" y="827532"/>
                  <a:pt x="274320" y="795528"/>
                </a:cubicBezTo>
                <a:cubicBezTo>
                  <a:pt x="312420" y="763524"/>
                  <a:pt x="402336" y="713232"/>
                  <a:pt x="402336" y="713232"/>
                </a:cubicBezTo>
                <a:cubicBezTo>
                  <a:pt x="449580" y="682752"/>
                  <a:pt x="527304" y="638556"/>
                  <a:pt x="557784" y="612648"/>
                </a:cubicBezTo>
                <a:cubicBezTo>
                  <a:pt x="588264" y="586740"/>
                  <a:pt x="566928" y="568452"/>
                  <a:pt x="585216" y="557784"/>
                </a:cubicBezTo>
                <a:cubicBezTo>
                  <a:pt x="603504" y="547116"/>
                  <a:pt x="629412" y="550164"/>
                  <a:pt x="667512" y="548640"/>
                </a:cubicBezTo>
                <a:cubicBezTo>
                  <a:pt x="705612" y="547116"/>
                  <a:pt x="757428" y="556260"/>
                  <a:pt x="813816" y="548640"/>
                </a:cubicBezTo>
                <a:cubicBezTo>
                  <a:pt x="870204" y="541020"/>
                  <a:pt x="941832" y="515112"/>
                  <a:pt x="1005840" y="502920"/>
                </a:cubicBezTo>
                <a:cubicBezTo>
                  <a:pt x="1069848" y="490728"/>
                  <a:pt x="1136904" y="487680"/>
                  <a:pt x="1197864" y="475488"/>
                </a:cubicBezTo>
                <a:cubicBezTo>
                  <a:pt x="1258824" y="463296"/>
                  <a:pt x="1304544" y="452628"/>
                  <a:pt x="1371600" y="429768"/>
                </a:cubicBezTo>
                <a:cubicBezTo>
                  <a:pt x="1438656" y="406908"/>
                  <a:pt x="1543812" y="344424"/>
                  <a:pt x="1600200" y="338328"/>
                </a:cubicBezTo>
                <a:cubicBezTo>
                  <a:pt x="1656588" y="332232"/>
                  <a:pt x="1664208" y="377952"/>
                  <a:pt x="1709928" y="393192"/>
                </a:cubicBezTo>
                <a:cubicBezTo>
                  <a:pt x="1755648" y="408432"/>
                  <a:pt x="1810512" y="417576"/>
                  <a:pt x="1874520" y="429768"/>
                </a:cubicBezTo>
                <a:cubicBezTo>
                  <a:pt x="1938528" y="441960"/>
                  <a:pt x="2008632" y="461772"/>
                  <a:pt x="2093976" y="466344"/>
                </a:cubicBezTo>
                <a:cubicBezTo>
                  <a:pt x="2179320" y="470916"/>
                  <a:pt x="2322576" y="469392"/>
                  <a:pt x="2386584" y="457200"/>
                </a:cubicBezTo>
                <a:cubicBezTo>
                  <a:pt x="2450592" y="445008"/>
                  <a:pt x="2371344" y="435864"/>
                  <a:pt x="2478024" y="393192"/>
                </a:cubicBezTo>
                <a:cubicBezTo>
                  <a:pt x="2584704" y="350520"/>
                  <a:pt x="2901696" y="251460"/>
                  <a:pt x="3026664" y="201168"/>
                </a:cubicBezTo>
                <a:cubicBezTo>
                  <a:pt x="3151632" y="150876"/>
                  <a:pt x="3176016" y="124968"/>
                  <a:pt x="3227832" y="91440"/>
                </a:cubicBezTo>
                <a:cubicBezTo>
                  <a:pt x="3279648" y="57912"/>
                  <a:pt x="3337560" y="0"/>
                  <a:pt x="3337560" y="0"/>
                </a:cubicBezTo>
                <a:lnTo>
                  <a:pt x="3337560" y="0"/>
                </a:lnTo>
              </a:path>
            </a:pathLst>
          </a:custGeom>
          <a:noFill/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4" name="Полилиния 383"/>
          <p:cNvSpPr/>
          <p:nvPr/>
        </p:nvSpPr>
        <p:spPr>
          <a:xfrm>
            <a:off x="3471281" y="5033945"/>
            <a:ext cx="3432439" cy="206346"/>
          </a:xfrm>
          <a:custGeom>
            <a:avLst/>
            <a:gdLst>
              <a:gd name="connsiteX0" fmla="*/ 3432439 w 3432439"/>
              <a:gd name="connsiteY0" fmla="*/ 59263 h 206346"/>
              <a:gd name="connsiteX1" fmla="*/ 3258703 w 3432439"/>
              <a:gd name="connsiteY1" fmla="*/ 59263 h 206346"/>
              <a:gd name="connsiteX2" fmla="*/ 3030103 w 3432439"/>
              <a:gd name="connsiteY2" fmla="*/ 86695 h 206346"/>
              <a:gd name="connsiteX3" fmla="*/ 2847223 w 3432439"/>
              <a:gd name="connsiteY3" fmla="*/ 141559 h 206346"/>
              <a:gd name="connsiteX4" fmla="*/ 2682631 w 3432439"/>
              <a:gd name="connsiteY4" fmla="*/ 159847 h 206346"/>
              <a:gd name="connsiteX5" fmla="*/ 2545471 w 3432439"/>
              <a:gd name="connsiteY5" fmla="*/ 168991 h 206346"/>
              <a:gd name="connsiteX6" fmla="*/ 2307727 w 3432439"/>
              <a:gd name="connsiteY6" fmla="*/ 168991 h 206346"/>
              <a:gd name="connsiteX7" fmla="*/ 2005975 w 3432439"/>
              <a:gd name="connsiteY7" fmla="*/ 187279 h 206346"/>
              <a:gd name="connsiteX8" fmla="*/ 1567063 w 3432439"/>
              <a:gd name="connsiteY8" fmla="*/ 205567 h 206346"/>
              <a:gd name="connsiteX9" fmla="*/ 963559 w 3432439"/>
              <a:gd name="connsiteY9" fmla="*/ 159847 h 206346"/>
              <a:gd name="connsiteX10" fmla="*/ 387487 w 3432439"/>
              <a:gd name="connsiteY10" fmla="*/ 50119 h 206346"/>
              <a:gd name="connsiteX11" fmla="*/ 40015 w 3432439"/>
              <a:gd name="connsiteY11" fmla="*/ 4399 h 206346"/>
              <a:gd name="connsiteX12" fmla="*/ 21727 w 3432439"/>
              <a:gd name="connsiteY12" fmla="*/ 4399 h 206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32439" h="206346">
                <a:moveTo>
                  <a:pt x="3432439" y="59263"/>
                </a:moveTo>
                <a:cubicBezTo>
                  <a:pt x="3379099" y="56977"/>
                  <a:pt x="3325759" y="54691"/>
                  <a:pt x="3258703" y="59263"/>
                </a:cubicBezTo>
                <a:cubicBezTo>
                  <a:pt x="3191647" y="63835"/>
                  <a:pt x="3098683" y="72979"/>
                  <a:pt x="3030103" y="86695"/>
                </a:cubicBezTo>
                <a:cubicBezTo>
                  <a:pt x="2961523" y="100411"/>
                  <a:pt x="2905135" y="129367"/>
                  <a:pt x="2847223" y="141559"/>
                </a:cubicBezTo>
                <a:cubicBezTo>
                  <a:pt x="2789311" y="153751"/>
                  <a:pt x="2732923" y="155275"/>
                  <a:pt x="2682631" y="159847"/>
                </a:cubicBezTo>
                <a:cubicBezTo>
                  <a:pt x="2632339" y="164419"/>
                  <a:pt x="2607955" y="167467"/>
                  <a:pt x="2545471" y="168991"/>
                </a:cubicBezTo>
                <a:cubicBezTo>
                  <a:pt x="2482987" y="170515"/>
                  <a:pt x="2397643" y="165943"/>
                  <a:pt x="2307727" y="168991"/>
                </a:cubicBezTo>
                <a:cubicBezTo>
                  <a:pt x="2217811" y="172039"/>
                  <a:pt x="2005975" y="187279"/>
                  <a:pt x="2005975" y="187279"/>
                </a:cubicBezTo>
                <a:cubicBezTo>
                  <a:pt x="1882531" y="193375"/>
                  <a:pt x="1740799" y="210139"/>
                  <a:pt x="1567063" y="205567"/>
                </a:cubicBezTo>
                <a:cubicBezTo>
                  <a:pt x="1393327" y="200995"/>
                  <a:pt x="1160155" y="185755"/>
                  <a:pt x="963559" y="159847"/>
                </a:cubicBezTo>
                <a:cubicBezTo>
                  <a:pt x="766963" y="133939"/>
                  <a:pt x="541411" y="76027"/>
                  <a:pt x="387487" y="50119"/>
                </a:cubicBezTo>
                <a:cubicBezTo>
                  <a:pt x="233563" y="24211"/>
                  <a:pt x="40015" y="4399"/>
                  <a:pt x="40015" y="4399"/>
                </a:cubicBezTo>
                <a:cubicBezTo>
                  <a:pt x="-20945" y="-3221"/>
                  <a:pt x="391" y="589"/>
                  <a:pt x="21727" y="4399"/>
                </a:cubicBezTo>
              </a:path>
            </a:pathLst>
          </a:custGeom>
          <a:noFill/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8" name="Полилиния 387"/>
          <p:cNvSpPr/>
          <p:nvPr/>
        </p:nvSpPr>
        <p:spPr>
          <a:xfrm>
            <a:off x="5952744" y="4654296"/>
            <a:ext cx="832104" cy="552694"/>
          </a:xfrm>
          <a:custGeom>
            <a:avLst/>
            <a:gdLst>
              <a:gd name="connsiteX0" fmla="*/ 832104 w 832104"/>
              <a:gd name="connsiteY0" fmla="*/ 0 h 552694"/>
              <a:gd name="connsiteX1" fmla="*/ 658368 w 832104"/>
              <a:gd name="connsiteY1" fmla="*/ 73152 h 552694"/>
              <a:gd name="connsiteX2" fmla="*/ 557784 w 832104"/>
              <a:gd name="connsiteY2" fmla="*/ 146304 h 552694"/>
              <a:gd name="connsiteX3" fmla="*/ 484632 w 832104"/>
              <a:gd name="connsiteY3" fmla="*/ 128016 h 552694"/>
              <a:gd name="connsiteX4" fmla="*/ 402336 w 832104"/>
              <a:gd name="connsiteY4" fmla="*/ 118872 h 552694"/>
              <a:gd name="connsiteX5" fmla="*/ 365760 w 832104"/>
              <a:gd name="connsiteY5" fmla="*/ 91440 h 552694"/>
              <a:gd name="connsiteX6" fmla="*/ 310896 w 832104"/>
              <a:gd name="connsiteY6" fmla="*/ 73152 h 552694"/>
              <a:gd name="connsiteX7" fmla="*/ 256032 w 832104"/>
              <a:gd name="connsiteY7" fmla="*/ 146304 h 552694"/>
              <a:gd name="connsiteX8" fmla="*/ 210312 w 832104"/>
              <a:gd name="connsiteY8" fmla="*/ 274320 h 552694"/>
              <a:gd name="connsiteX9" fmla="*/ 182880 w 832104"/>
              <a:gd name="connsiteY9" fmla="*/ 347472 h 552694"/>
              <a:gd name="connsiteX10" fmla="*/ 146304 w 832104"/>
              <a:gd name="connsiteY10" fmla="*/ 402336 h 552694"/>
              <a:gd name="connsiteX11" fmla="*/ 54864 w 832104"/>
              <a:gd name="connsiteY11" fmla="*/ 539496 h 552694"/>
              <a:gd name="connsiteX12" fmla="*/ 0 w 832104"/>
              <a:gd name="connsiteY12" fmla="*/ 539496 h 552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32104" h="552694">
                <a:moveTo>
                  <a:pt x="832104" y="0"/>
                </a:moveTo>
                <a:cubicBezTo>
                  <a:pt x="768096" y="24384"/>
                  <a:pt x="704088" y="48768"/>
                  <a:pt x="658368" y="73152"/>
                </a:cubicBezTo>
                <a:cubicBezTo>
                  <a:pt x="612648" y="97536"/>
                  <a:pt x="586740" y="137160"/>
                  <a:pt x="557784" y="146304"/>
                </a:cubicBezTo>
                <a:cubicBezTo>
                  <a:pt x="528828" y="155448"/>
                  <a:pt x="510540" y="132588"/>
                  <a:pt x="484632" y="128016"/>
                </a:cubicBezTo>
                <a:cubicBezTo>
                  <a:pt x="458724" y="123444"/>
                  <a:pt x="402336" y="118872"/>
                  <a:pt x="402336" y="118872"/>
                </a:cubicBezTo>
                <a:cubicBezTo>
                  <a:pt x="382524" y="112776"/>
                  <a:pt x="381000" y="99060"/>
                  <a:pt x="365760" y="91440"/>
                </a:cubicBezTo>
                <a:cubicBezTo>
                  <a:pt x="350520" y="83820"/>
                  <a:pt x="329184" y="64008"/>
                  <a:pt x="310896" y="73152"/>
                </a:cubicBezTo>
                <a:cubicBezTo>
                  <a:pt x="292608" y="82296"/>
                  <a:pt x="272796" y="112776"/>
                  <a:pt x="256032" y="146304"/>
                </a:cubicBezTo>
                <a:cubicBezTo>
                  <a:pt x="239268" y="179832"/>
                  <a:pt x="222504" y="240792"/>
                  <a:pt x="210312" y="274320"/>
                </a:cubicBezTo>
                <a:cubicBezTo>
                  <a:pt x="198120" y="307848"/>
                  <a:pt x="193548" y="326136"/>
                  <a:pt x="182880" y="347472"/>
                </a:cubicBezTo>
                <a:cubicBezTo>
                  <a:pt x="172212" y="368808"/>
                  <a:pt x="146304" y="402336"/>
                  <a:pt x="146304" y="402336"/>
                </a:cubicBezTo>
                <a:cubicBezTo>
                  <a:pt x="124968" y="434340"/>
                  <a:pt x="79248" y="516636"/>
                  <a:pt x="54864" y="539496"/>
                </a:cubicBezTo>
                <a:cubicBezTo>
                  <a:pt x="30480" y="562356"/>
                  <a:pt x="15240" y="550926"/>
                  <a:pt x="0" y="539496"/>
                </a:cubicBezTo>
              </a:path>
            </a:pathLst>
          </a:custGeom>
          <a:noFill/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7" name="Полилиния 396"/>
          <p:cNvSpPr/>
          <p:nvPr/>
        </p:nvSpPr>
        <p:spPr>
          <a:xfrm>
            <a:off x="7936992" y="2249424"/>
            <a:ext cx="109728" cy="585216"/>
          </a:xfrm>
          <a:custGeom>
            <a:avLst/>
            <a:gdLst>
              <a:gd name="connsiteX0" fmla="*/ 109728 w 109728"/>
              <a:gd name="connsiteY0" fmla="*/ 0 h 585216"/>
              <a:gd name="connsiteX1" fmla="*/ 73152 w 109728"/>
              <a:gd name="connsiteY1" fmla="*/ 164592 h 585216"/>
              <a:gd name="connsiteX2" fmla="*/ 73152 w 109728"/>
              <a:gd name="connsiteY2" fmla="*/ 283464 h 585216"/>
              <a:gd name="connsiteX3" fmla="*/ 27432 w 109728"/>
              <a:gd name="connsiteY3" fmla="*/ 411480 h 585216"/>
              <a:gd name="connsiteX4" fmla="*/ 27432 w 109728"/>
              <a:gd name="connsiteY4" fmla="*/ 493776 h 585216"/>
              <a:gd name="connsiteX5" fmla="*/ 0 w 109728"/>
              <a:gd name="connsiteY5" fmla="*/ 585216 h 585216"/>
              <a:gd name="connsiteX6" fmla="*/ 0 w 109728"/>
              <a:gd name="connsiteY6" fmla="*/ 585216 h 58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" h="585216">
                <a:moveTo>
                  <a:pt x="109728" y="0"/>
                </a:moveTo>
                <a:cubicBezTo>
                  <a:pt x="94488" y="58674"/>
                  <a:pt x="79248" y="117348"/>
                  <a:pt x="73152" y="164592"/>
                </a:cubicBezTo>
                <a:cubicBezTo>
                  <a:pt x="67056" y="211836"/>
                  <a:pt x="80772" y="242316"/>
                  <a:pt x="73152" y="283464"/>
                </a:cubicBezTo>
                <a:cubicBezTo>
                  <a:pt x="65532" y="324612"/>
                  <a:pt x="35052" y="376428"/>
                  <a:pt x="27432" y="411480"/>
                </a:cubicBezTo>
                <a:cubicBezTo>
                  <a:pt x="19812" y="446532"/>
                  <a:pt x="32004" y="464820"/>
                  <a:pt x="27432" y="493776"/>
                </a:cubicBezTo>
                <a:cubicBezTo>
                  <a:pt x="22860" y="522732"/>
                  <a:pt x="0" y="585216"/>
                  <a:pt x="0" y="585216"/>
                </a:cubicBezTo>
                <a:lnTo>
                  <a:pt x="0" y="585216"/>
                </a:ln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8" name="Полилиния 397"/>
          <p:cNvSpPr/>
          <p:nvPr/>
        </p:nvSpPr>
        <p:spPr>
          <a:xfrm>
            <a:off x="6793992" y="3739896"/>
            <a:ext cx="182880" cy="594360"/>
          </a:xfrm>
          <a:custGeom>
            <a:avLst/>
            <a:gdLst>
              <a:gd name="connsiteX0" fmla="*/ 182880 w 182880"/>
              <a:gd name="connsiteY0" fmla="*/ 0 h 594360"/>
              <a:gd name="connsiteX1" fmla="*/ 128016 w 182880"/>
              <a:gd name="connsiteY1" fmla="*/ 192024 h 594360"/>
              <a:gd name="connsiteX2" fmla="*/ 100584 w 182880"/>
              <a:gd name="connsiteY2" fmla="*/ 329184 h 594360"/>
              <a:gd name="connsiteX3" fmla="*/ 73152 w 182880"/>
              <a:gd name="connsiteY3" fmla="*/ 466344 h 594360"/>
              <a:gd name="connsiteX4" fmla="*/ 45720 w 182880"/>
              <a:gd name="connsiteY4" fmla="*/ 557784 h 594360"/>
              <a:gd name="connsiteX5" fmla="*/ 0 w 182880"/>
              <a:gd name="connsiteY5" fmla="*/ 594360 h 594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2880" h="594360">
                <a:moveTo>
                  <a:pt x="182880" y="0"/>
                </a:moveTo>
                <a:cubicBezTo>
                  <a:pt x="162306" y="68580"/>
                  <a:pt x="141732" y="137160"/>
                  <a:pt x="128016" y="192024"/>
                </a:cubicBezTo>
                <a:cubicBezTo>
                  <a:pt x="114300" y="246888"/>
                  <a:pt x="100584" y="329184"/>
                  <a:pt x="100584" y="329184"/>
                </a:cubicBezTo>
                <a:cubicBezTo>
                  <a:pt x="91440" y="374904"/>
                  <a:pt x="82296" y="428244"/>
                  <a:pt x="73152" y="466344"/>
                </a:cubicBezTo>
                <a:cubicBezTo>
                  <a:pt x="64008" y="504444"/>
                  <a:pt x="57912" y="536448"/>
                  <a:pt x="45720" y="557784"/>
                </a:cubicBezTo>
                <a:cubicBezTo>
                  <a:pt x="33528" y="579120"/>
                  <a:pt x="16764" y="586740"/>
                  <a:pt x="0" y="59436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1" name="Полилиния 400"/>
          <p:cNvSpPr/>
          <p:nvPr/>
        </p:nvSpPr>
        <p:spPr>
          <a:xfrm>
            <a:off x="6334760" y="5294376"/>
            <a:ext cx="468376" cy="1042416"/>
          </a:xfrm>
          <a:custGeom>
            <a:avLst/>
            <a:gdLst>
              <a:gd name="connsiteX0" fmla="*/ 468376 w 468376"/>
              <a:gd name="connsiteY0" fmla="*/ 0 h 1042416"/>
              <a:gd name="connsiteX1" fmla="*/ 331216 w 468376"/>
              <a:gd name="connsiteY1" fmla="*/ 164592 h 1042416"/>
              <a:gd name="connsiteX2" fmla="*/ 175768 w 468376"/>
              <a:gd name="connsiteY2" fmla="*/ 457200 h 1042416"/>
              <a:gd name="connsiteX3" fmla="*/ 29464 w 468376"/>
              <a:gd name="connsiteY3" fmla="*/ 640080 h 1042416"/>
              <a:gd name="connsiteX4" fmla="*/ 2032 w 468376"/>
              <a:gd name="connsiteY4" fmla="*/ 713232 h 1042416"/>
              <a:gd name="connsiteX5" fmla="*/ 2032 w 468376"/>
              <a:gd name="connsiteY5" fmla="*/ 905256 h 1042416"/>
              <a:gd name="connsiteX6" fmla="*/ 2032 w 468376"/>
              <a:gd name="connsiteY6" fmla="*/ 1042416 h 1042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8376" h="1042416">
                <a:moveTo>
                  <a:pt x="468376" y="0"/>
                </a:moveTo>
                <a:cubicBezTo>
                  <a:pt x="424180" y="44196"/>
                  <a:pt x="379984" y="88392"/>
                  <a:pt x="331216" y="164592"/>
                </a:cubicBezTo>
                <a:cubicBezTo>
                  <a:pt x="282448" y="240792"/>
                  <a:pt x="226060" y="377952"/>
                  <a:pt x="175768" y="457200"/>
                </a:cubicBezTo>
                <a:cubicBezTo>
                  <a:pt x="125476" y="536448"/>
                  <a:pt x="58420" y="597408"/>
                  <a:pt x="29464" y="640080"/>
                </a:cubicBezTo>
                <a:cubicBezTo>
                  <a:pt x="508" y="682752"/>
                  <a:pt x="6604" y="669036"/>
                  <a:pt x="2032" y="713232"/>
                </a:cubicBezTo>
                <a:cubicBezTo>
                  <a:pt x="-2540" y="757428"/>
                  <a:pt x="2032" y="905256"/>
                  <a:pt x="2032" y="905256"/>
                </a:cubicBezTo>
                <a:lnTo>
                  <a:pt x="2032" y="1042416"/>
                </a:ln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396" name="Рисунок 39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09" y="981727"/>
            <a:ext cx="2876543" cy="1572093"/>
          </a:xfrm>
          <a:prstGeom prst="rect">
            <a:avLst/>
          </a:prstGeom>
        </p:spPr>
      </p:pic>
      <p:sp>
        <p:nvSpPr>
          <p:cNvPr id="399" name="Rectangle 152"/>
          <p:cNvSpPr>
            <a:spLocks noChangeArrowheads="1"/>
          </p:cNvSpPr>
          <p:nvPr/>
        </p:nvSpPr>
        <p:spPr bwMode="auto">
          <a:xfrm>
            <a:off x="10466531" y="6202435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16.00 03.02.2025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Ниточка О.А.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3201-1216</a:t>
            </a:r>
          </a:p>
          <a:p>
            <a:pPr defTabSz="908714"/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2206248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790" y="722989"/>
            <a:ext cx="12183624" cy="6125777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СИЛЬНЫМ ОСАДКАМ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МИЛЮТИНСКОГО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03-07.02.2025)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2" name="Группа 421"/>
          <p:cNvGrpSpPr/>
          <p:nvPr/>
        </p:nvGrpSpPr>
        <p:grpSpPr>
          <a:xfrm>
            <a:off x="9599939" y="2295969"/>
            <a:ext cx="2974026" cy="3743622"/>
            <a:chOff x="7765301" y="4457439"/>
            <a:chExt cx="2974026" cy="3743622"/>
          </a:xfrm>
        </p:grpSpPr>
        <p:grpSp>
          <p:nvGrpSpPr>
            <p:cNvPr id="424" name="Группа 423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47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8" name="Группа 447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55" name="Группа 45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6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5" name="Полилиния 46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6" name="Прямоугольник 46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6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</p:grpSp>
            <p:sp>
              <p:nvSpPr>
                <p:cNvPr id="456" name="Скругленный прямоугольник 45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5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58" name="Прямоугольник 45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5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5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5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25" name="Рисунок 42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71" name="Рисунок 47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01932" y="2509792"/>
            <a:ext cx="2325721" cy="224602"/>
          </a:xfrm>
          <a:prstGeom prst="rect">
            <a:avLst/>
          </a:prstGeom>
        </p:spPr>
      </p:pic>
      <p:sp>
        <p:nvSpPr>
          <p:cNvPr id="421" name="TextBox 10"/>
          <p:cNvSpPr txBox="1"/>
          <p:nvPr/>
        </p:nvSpPr>
        <p:spPr>
          <a:xfrm>
            <a:off x="4660058" y="3795090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err="1" smtClean="0">
                <a:solidFill>
                  <a:prstClr val="black"/>
                </a:solidFill>
              </a:rPr>
              <a:t>Милютинский</a:t>
            </a:r>
            <a:r>
              <a:rPr lang="ru-RU" sz="1200" dirty="0" smtClean="0">
                <a:solidFill>
                  <a:prstClr val="black"/>
                </a:solidFill>
              </a:rPr>
              <a:t>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23" name="Скругленный прямоугольник 422"/>
          <p:cNvSpPr/>
          <p:nvPr/>
        </p:nvSpPr>
        <p:spPr>
          <a:xfrm>
            <a:off x="4786182" y="4084046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5123092" y="4321310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7" name="TextBox 23"/>
          <p:cNvSpPr txBox="1"/>
          <p:nvPr/>
        </p:nvSpPr>
        <p:spPr>
          <a:xfrm>
            <a:off x="5451598" y="4350092"/>
            <a:ext cx="369596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>
              <a:defRPr/>
            </a:pPr>
            <a:r>
              <a:rPr lang="ru-RU" kern="0" dirty="0" smtClean="0">
                <a:solidFill>
                  <a:prstClr val="black"/>
                </a:solidFill>
              </a:rPr>
              <a:t>15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432" name="Прямоугольник 431"/>
          <p:cNvSpPr/>
          <p:nvPr/>
        </p:nvSpPr>
        <p:spPr bwMode="auto">
          <a:xfrm>
            <a:off x="5115614" y="4224860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6161/17847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33" name="Прямоугольник 432"/>
          <p:cNvSpPr/>
          <p:nvPr/>
        </p:nvSpPr>
        <p:spPr bwMode="auto">
          <a:xfrm>
            <a:off x="5123092" y="4071203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14,1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0" name="Text Box 97"/>
          <p:cNvSpPr txBox="1">
            <a:spLocks noChangeArrowheads="1"/>
          </p:cNvSpPr>
          <p:nvPr/>
        </p:nvSpPr>
        <p:spPr bwMode="auto">
          <a:xfrm>
            <a:off x="10407885" y="2700689"/>
            <a:ext cx="1053526" cy="283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b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осадки, мм</a:t>
            </a:r>
            <a:endParaRPr lang="ru-RU" altLang="ru-RU" sz="1000" b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9" name="Rectangle 152"/>
          <p:cNvSpPr>
            <a:spLocks noChangeArrowheads="1"/>
          </p:cNvSpPr>
          <p:nvPr/>
        </p:nvSpPr>
        <p:spPr bwMode="auto">
          <a:xfrm>
            <a:off x="10466531" y="6202435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16.00 03.02.2025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Ниточка О.А.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3201-1216</a:t>
            </a:r>
          </a:p>
          <a:p>
            <a:pPr defTabSz="908714"/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30588801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7937" y="722989"/>
            <a:ext cx="12206351" cy="6125712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СИЛЬНОМУ ВЕТРУ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МИЛЮТИНСКОГО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03-07.02.2025)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2" name="Группа 421"/>
          <p:cNvGrpSpPr/>
          <p:nvPr/>
        </p:nvGrpSpPr>
        <p:grpSpPr>
          <a:xfrm>
            <a:off x="9599939" y="2295969"/>
            <a:ext cx="2974026" cy="3743622"/>
            <a:chOff x="7765301" y="4457439"/>
            <a:chExt cx="2974026" cy="3743622"/>
          </a:xfrm>
        </p:grpSpPr>
        <p:grpSp>
          <p:nvGrpSpPr>
            <p:cNvPr id="424" name="Группа 423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47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8" name="Группа 447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55" name="Группа 45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6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5" name="Полилиния 46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6" name="Прямоугольник 46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6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58719" y="4063712"/>
                    <a:ext cx="119846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порывы ветра, м/с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56" name="Скругленный прямоугольник 45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5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58" name="Прямоугольник 45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5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5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5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25" name="Рисунок 42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71" name="Рисунок 47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01932" y="2509792"/>
            <a:ext cx="2325721" cy="224602"/>
          </a:xfrm>
          <a:prstGeom prst="rect">
            <a:avLst/>
          </a:prstGeom>
        </p:spPr>
      </p:pic>
      <p:sp>
        <p:nvSpPr>
          <p:cNvPr id="421" name="TextBox 10"/>
          <p:cNvSpPr txBox="1"/>
          <p:nvPr/>
        </p:nvSpPr>
        <p:spPr>
          <a:xfrm>
            <a:off x="4660058" y="3795090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err="1" smtClean="0">
                <a:solidFill>
                  <a:prstClr val="black"/>
                </a:solidFill>
              </a:rPr>
              <a:t>Милютинский</a:t>
            </a:r>
            <a:r>
              <a:rPr lang="ru-RU" sz="1200" dirty="0" smtClean="0">
                <a:solidFill>
                  <a:prstClr val="black"/>
                </a:solidFill>
              </a:rPr>
              <a:t>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23" name="Скругленный прямоугольник 422"/>
          <p:cNvSpPr/>
          <p:nvPr/>
        </p:nvSpPr>
        <p:spPr>
          <a:xfrm>
            <a:off x="4786182" y="4084046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5123092" y="4321310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7" name="TextBox 23"/>
          <p:cNvSpPr txBox="1"/>
          <p:nvPr/>
        </p:nvSpPr>
        <p:spPr>
          <a:xfrm>
            <a:off x="5451598" y="4350092"/>
            <a:ext cx="369596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>
              <a:defRPr/>
            </a:pPr>
            <a:r>
              <a:rPr lang="ru-RU" kern="0" dirty="0" smtClean="0">
                <a:solidFill>
                  <a:prstClr val="black"/>
                </a:solidFill>
              </a:rPr>
              <a:t>15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432" name="Прямоугольник 431"/>
          <p:cNvSpPr/>
          <p:nvPr/>
        </p:nvSpPr>
        <p:spPr bwMode="auto">
          <a:xfrm>
            <a:off x="5115614" y="4224860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6161/17847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33" name="Прямоугольник 432"/>
          <p:cNvSpPr/>
          <p:nvPr/>
        </p:nvSpPr>
        <p:spPr bwMode="auto">
          <a:xfrm>
            <a:off x="5123092" y="4071203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14,1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8" name="Rectangle 152"/>
          <p:cNvSpPr>
            <a:spLocks noChangeArrowheads="1"/>
          </p:cNvSpPr>
          <p:nvPr/>
        </p:nvSpPr>
        <p:spPr bwMode="auto">
          <a:xfrm>
            <a:off x="10466531" y="6202435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16.00 03.02.2025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Ниточка О.А.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3201-1216</a:t>
            </a:r>
          </a:p>
          <a:p>
            <a:pPr defTabSz="908714"/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370421216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22989"/>
            <a:ext cx="12198414" cy="6135011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СИЛЬНЫМ ОСАДКАМ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ТАРАСОВСКОГО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03-07.02.2025)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2" name="Группа 421"/>
          <p:cNvGrpSpPr/>
          <p:nvPr/>
        </p:nvGrpSpPr>
        <p:grpSpPr>
          <a:xfrm>
            <a:off x="9599939" y="2295969"/>
            <a:ext cx="2974026" cy="3743622"/>
            <a:chOff x="7765301" y="4457439"/>
            <a:chExt cx="2974026" cy="3743622"/>
          </a:xfrm>
        </p:grpSpPr>
        <p:grpSp>
          <p:nvGrpSpPr>
            <p:cNvPr id="424" name="Группа 423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47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8" name="Группа 447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55" name="Группа 45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6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5" name="Полилиния 46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6" name="Прямоугольник 46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6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</p:grpSp>
            <p:sp>
              <p:nvSpPr>
                <p:cNvPr id="456" name="Скругленный прямоугольник 45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5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58" name="Прямоугольник 45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5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5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5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25" name="Рисунок 42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71" name="Рисунок 47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01932" y="2509792"/>
            <a:ext cx="2325721" cy="224602"/>
          </a:xfrm>
          <a:prstGeom prst="rect">
            <a:avLst/>
          </a:prstGeom>
        </p:spPr>
      </p:pic>
      <p:sp>
        <p:nvSpPr>
          <p:cNvPr id="421" name="TextBox 10"/>
          <p:cNvSpPr txBox="1"/>
          <p:nvPr/>
        </p:nvSpPr>
        <p:spPr>
          <a:xfrm>
            <a:off x="4495498" y="2734394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smtClean="0">
                <a:solidFill>
                  <a:prstClr val="black"/>
                </a:solidFill>
              </a:rPr>
              <a:t>Тарасовский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23" name="Скругленный прямоугольник 422"/>
          <p:cNvSpPr/>
          <p:nvPr/>
        </p:nvSpPr>
        <p:spPr>
          <a:xfrm>
            <a:off x="4997522" y="3214538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5292913" y="3268561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7" name="TextBox 23"/>
          <p:cNvSpPr txBox="1"/>
          <p:nvPr/>
        </p:nvSpPr>
        <p:spPr>
          <a:xfrm>
            <a:off x="5710408" y="3301623"/>
            <a:ext cx="369596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>
              <a:defRPr/>
            </a:pPr>
            <a:r>
              <a:rPr lang="ru-RU" kern="0" dirty="0" smtClean="0">
                <a:solidFill>
                  <a:prstClr val="black"/>
                </a:solidFill>
              </a:rPr>
              <a:t>15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428" name="Прямоугольник 427"/>
          <p:cNvSpPr/>
          <p:nvPr/>
        </p:nvSpPr>
        <p:spPr bwMode="auto">
          <a:xfrm>
            <a:off x="5300926" y="3008735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310,9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9" name="Прямоугольник 428"/>
          <p:cNvSpPr/>
          <p:nvPr/>
        </p:nvSpPr>
        <p:spPr bwMode="auto">
          <a:xfrm>
            <a:off x="5292913" y="3142438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12419/32608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30" name="Text Box 97"/>
          <p:cNvSpPr txBox="1">
            <a:spLocks noChangeArrowheads="1"/>
          </p:cNvSpPr>
          <p:nvPr/>
        </p:nvSpPr>
        <p:spPr bwMode="auto">
          <a:xfrm>
            <a:off x="10407885" y="2700689"/>
            <a:ext cx="1053526" cy="283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b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осадки, мм</a:t>
            </a:r>
            <a:endParaRPr lang="ru-RU" altLang="ru-RU" sz="1000" b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1" name="Rectangle 152"/>
          <p:cNvSpPr>
            <a:spLocks noChangeArrowheads="1"/>
          </p:cNvSpPr>
          <p:nvPr/>
        </p:nvSpPr>
        <p:spPr bwMode="auto">
          <a:xfrm>
            <a:off x="10466531" y="6202435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16.00 03.02.2025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Ниточка О.А.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3201-1216</a:t>
            </a:r>
          </a:p>
          <a:p>
            <a:pPr defTabSz="908714"/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2796869559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30775" y="722988"/>
            <a:ext cx="12226891" cy="6125777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СИЛЬНОМУ ВЕТРУ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ТАРАСОВСКОГО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03-07.02.2025)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2" name="Группа 421"/>
          <p:cNvGrpSpPr/>
          <p:nvPr/>
        </p:nvGrpSpPr>
        <p:grpSpPr>
          <a:xfrm>
            <a:off x="9599939" y="2295969"/>
            <a:ext cx="2974026" cy="3743622"/>
            <a:chOff x="7765301" y="4457439"/>
            <a:chExt cx="2974026" cy="3743622"/>
          </a:xfrm>
        </p:grpSpPr>
        <p:grpSp>
          <p:nvGrpSpPr>
            <p:cNvPr id="424" name="Группа 423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47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8" name="Группа 447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55" name="Группа 45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6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5" name="Полилиния 46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6" name="Прямоугольник 46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6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58719" y="4063712"/>
                    <a:ext cx="119846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порывы ветра, м/с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56" name="Скругленный прямоугольник 45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5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58" name="Прямоугольник 45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5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5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5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25" name="Рисунок 42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71" name="Рисунок 47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01932" y="2509792"/>
            <a:ext cx="2325721" cy="224602"/>
          </a:xfrm>
          <a:prstGeom prst="rect">
            <a:avLst/>
          </a:prstGeom>
        </p:spPr>
      </p:pic>
      <p:sp>
        <p:nvSpPr>
          <p:cNvPr id="421" name="TextBox 10"/>
          <p:cNvSpPr txBox="1"/>
          <p:nvPr/>
        </p:nvSpPr>
        <p:spPr>
          <a:xfrm>
            <a:off x="4495498" y="2734394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smtClean="0">
                <a:solidFill>
                  <a:prstClr val="black"/>
                </a:solidFill>
              </a:rPr>
              <a:t>Тарасовский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23" name="Скругленный прямоугольник 422"/>
          <p:cNvSpPr/>
          <p:nvPr/>
        </p:nvSpPr>
        <p:spPr>
          <a:xfrm>
            <a:off x="4997522" y="3214538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5292913" y="3268561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7" name="TextBox 23"/>
          <p:cNvSpPr txBox="1"/>
          <p:nvPr/>
        </p:nvSpPr>
        <p:spPr>
          <a:xfrm>
            <a:off x="5710408" y="3301623"/>
            <a:ext cx="369596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>
              <a:defRPr/>
            </a:pPr>
            <a:r>
              <a:rPr lang="ru-RU" kern="0" dirty="0" smtClean="0">
                <a:solidFill>
                  <a:prstClr val="black"/>
                </a:solidFill>
              </a:rPr>
              <a:t>15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428" name="Прямоугольник 427"/>
          <p:cNvSpPr/>
          <p:nvPr/>
        </p:nvSpPr>
        <p:spPr bwMode="auto">
          <a:xfrm>
            <a:off x="5300926" y="3008735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310,9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9" name="Прямоугольник 428"/>
          <p:cNvSpPr/>
          <p:nvPr/>
        </p:nvSpPr>
        <p:spPr bwMode="auto">
          <a:xfrm>
            <a:off x="5292913" y="3142438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12419/32608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30" name="Rectangle 152"/>
          <p:cNvSpPr>
            <a:spLocks noChangeArrowheads="1"/>
          </p:cNvSpPr>
          <p:nvPr/>
        </p:nvSpPr>
        <p:spPr bwMode="auto">
          <a:xfrm>
            <a:off x="10466531" y="6202435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16.00 03.02.2025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Ниточка О.А.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3201-1216</a:t>
            </a:r>
          </a:p>
          <a:p>
            <a:pPr defTabSz="908714"/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795883118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722990"/>
            <a:ext cx="12191998" cy="6186708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РИСКУ НАРУШЕНИЯ ТРАНСПОРТНОГО СООБЩЕНИЯ,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СВЯЗАННЫХ С НЕБЛАГОПРИЯТНЫМИ МЕТЕОЯВЛЕНИЯМИ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ФЕДЕРАЛЬНОЙ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ДОРОГЕ М-4   В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ТАРАСОВСКОМ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РАЙОНЕ РО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03-07.02.2025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2" name="Прямоугольник 401"/>
          <p:cNvSpPr/>
          <p:nvPr/>
        </p:nvSpPr>
        <p:spPr>
          <a:xfrm>
            <a:off x="6531" y="977045"/>
            <a:ext cx="2890237" cy="158642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15" name="CustomShape 16"/>
          <p:cNvSpPr/>
          <p:nvPr/>
        </p:nvSpPr>
        <p:spPr>
          <a:xfrm>
            <a:off x="2319836" y="6362525"/>
            <a:ext cx="1588708" cy="387871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wrap="none" lIns="79313" tIns="39660" rIns="79313" bIns="39660" anchor="ctr" anchorCtr="1">
            <a:spAutoFit/>
          </a:bodyPr>
          <a:lstStyle/>
          <a:p>
            <a:pPr defTabSz="867488"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Отрезанные </a:t>
            </a:r>
            <a:r>
              <a:rPr lang="ru-RU" sz="1000" b="1" u="sng" spc="-1" dirty="0" err="1">
                <a:solidFill>
                  <a:srgbClr val="000000"/>
                </a:solidFill>
                <a:latin typeface="Times New Roman"/>
              </a:rPr>
              <a:t>н.п</a:t>
            </a: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.: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  <a:p>
            <a:pPr defTabSz="867488"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Объездная дорога</a:t>
            </a:r>
            <a:r>
              <a:rPr lang="ru-RU" sz="1000" b="1" u="sng" spc="-1" dirty="0" smtClean="0">
                <a:solidFill>
                  <a:srgbClr val="000000"/>
                </a:solidFill>
                <a:latin typeface="Times New Roman"/>
              </a:rPr>
              <a:t>: 10 км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416" name="Rectangle 93"/>
          <p:cNvSpPr>
            <a:spLocks noChangeArrowheads="1"/>
          </p:cNvSpPr>
          <p:nvPr/>
        </p:nvSpPr>
        <p:spPr bwMode="auto">
          <a:xfrm>
            <a:off x="9299603" y="4113754"/>
            <a:ext cx="2892396" cy="1859832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/>
            <a:endParaRPr lang="ru-RU" altLang="ru-RU" sz="8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17" name="Text Box 97"/>
          <p:cNvSpPr txBox="1">
            <a:spLocks noChangeArrowheads="1"/>
          </p:cNvSpPr>
          <p:nvPr/>
        </p:nvSpPr>
        <p:spPr bwMode="auto">
          <a:xfrm>
            <a:off x="9794246" y="4168102"/>
            <a:ext cx="2118620" cy="250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Условные обозначения</a:t>
            </a:r>
          </a:p>
        </p:txBody>
      </p:sp>
      <p:sp>
        <p:nvSpPr>
          <p:cNvPr id="418" name="Text Box 97"/>
          <p:cNvSpPr txBox="1">
            <a:spLocks noChangeArrowheads="1"/>
          </p:cNvSpPr>
          <p:nvPr/>
        </p:nvSpPr>
        <p:spPr bwMode="auto">
          <a:xfrm>
            <a:off x="9707156" y="4559779"/>
            <a:ext cx="2548062" cy="5585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Участок автодороги с повышенным риском возникновения ДТП, нарушением движения</a:t>
            </a:r>
          </a:p>
        </p:txBody>
      </p:sp>
      <p:sp>
        <p:nvSpPr>
          <p:cNvPr id="419" name="Полилиния 418"/>
          <p:cNvSpPr/>
          <p:nvPr/>
        </p:nvSpPr>
        <p:spPr>
          <a:xfrm>
            <a:off x="9342280" y="4697199"/>
            <a:ext cx="362927" cy="169790"/>
          </a:xfrm>
          <a:custGeom>
            <a:avLst/>
            <a:gdLst>
              <a:gd name="connsiteX0" fmla="*/ 0 w 275772"/>
              <a:gd name="connsiteY0" fmla="*/ 0 h 120952"/>
              <a:gd name="connsiteX1" fmla="*/ 130629 w 275772"/>
              <a:gd name="connsiteY1" fmla="*/ 116114 h 120952"/>
              <a:gd name="connsiteX2" fmla="*/ 275772 w 275772"/>
              <a:gd name="connsiteY2" fmla="*/ 29028 h 12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5772" h="120952">
                <a:moveTo>
                  <a:pt x="0" y="0"/>
                </a:moveTo>
                <a:cubicBezTo>
                  <a:pt x="42333" y="55638"/>
                  <a:pt x="84667" y="111276"/>
                  <a:pt x="130629" y="116114"/>
                </a:cubicBezTo>
                <a:cubicBezTo>
                  <a:pt x="176591" y="120952"/>
                  <a:pt x="226181" y="74990"/>
                  <a:pt x="275772" y="29028"/>
                </a:cubicBez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/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20" name="Полилиния 419"/>
          <p:cNvSpPr/>
          <p:nvPr/>
        </p:nvSpPr>
        <p:spPr>
          <a:xfrm>
            <a:off x="9353265" y="5176644"/>
            <a:ext cx="324724" cy="146020"/>
          </a:xfrm>
          <a:custGeom>
            <a:avLst/>
            <a:gdLst>
              <a:gd name="connsiteX0" fmla="*/ 0 w 246743"/>
              <a:gd name="connsiteY0" fmla="*/ 14515 h 104019"/>
              <a:gd name="connsiteX1" fmla="*/ 87086 w 246743"/>
              <a:gd name="connsiteY1" fmla="*/ 101600 h 104019"/>
              <a:gd name="connsiteX2" fmla="*/ 246743 w 246743"/>
              <a:gd name="connsiteY2" fmla="*/ 0 h 10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6743" h="104019">
                <a:moveTo>
                  <a:pt x="0" y="14515"/>
                </a:moveTo>
                <a:cubicBezTo>
                  <a:pt x="22981" y="59267"/>
                  <a:pt x="45962" y="104019"/>
                  <a:pt x="87086" y="101600"/>
                </a:cubicBezTo>
                <a:cubicBezTo>
                  <a:pt x="128210" y="99181"/>
                  <a:pt x="187476" y="49590"/>
                  <a:pt x="246743" y="0"/>
                </a:cubicBezTo>
              </a:path>
            </a:pathLst>
          </a:custGeom>
          <a:ln w="317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/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21" name="Text Box 97"/>
          <p:cNvSpPr txBox="1">
            <a:spLocks noChangeArrowheads="1"/>
          </p:cNvSpPr>
          <p:nvPr/>
        </p:nvSpPr>
        <p:spPr bwMode="auto">
          <a:xfrm>
            <a:off x="9718998" y="5136566"/>
            <a:ext cx="2536220" cy="2508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Объездная дорога</a:t>
            </a:r>
          </a:p>
        </p:txBody>
      </p:sp>
      <p:sp>
        <p:nvSpPr>
          <p:cNvPr id="422" name="Овал 421"/>
          <p:cNvSpPr>
            <a:spLocks noChangeArrowheads="1"/>
          </p:cNvSpPr>
          <p:nvPr/>
        </p:nvSpPr>
        <p:spPr bwMode="auto">
          <a:xfrm rot="5238055">
            <a:off x="9428188" y="5503428"/>
            <a:ext cx="191111" cy="162165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423" name="Text Box 97"/>
          <p:cNvSpPr txBox="1">
            <a:spLocks noChangeArrowheads="1"/>
          </p:cNvSpPr>
          <p:nvPr/>
        </p:nvSpPr>
        <p:spPr bwMode="auto">
          <a:xfrm>
            <a:off x="9736371" y="5456536"/>
            <a:ext cx="2536220" cy="2508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Населенный пункт</a:t>
            </a:r>
          </a:p>
        </p:txBody>
      </p:sp>
      <p:sp>
        <p:nvSpPr>
          <p:cNvPr id="408" name="TextBox 10"/>
          <p:cNvSpPr txBox="1"/>
          <p:nvPr/>
        </p:nvSpPr>
        <p:spPr>
          <a:xfrm>
            <a:off x="5254597" y="773084"/>
            <a:ext cx="3266212" cy="307779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91440" tIns="45721" rIns="91440" bIns="45721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914316"/>
            <a:r>
              <a:rPr lang="ru-RU" altLang="ru-RU" sz="1400" dirty="0" smtClean="0">
                <a:solidFill>
                  <a:prstClr val="black"/>
                </a:solidFill>
              </a:rPr>
              <a:t>Тарасовский </a:t>
            </a:r>
            <a:r>
              <a:rPr lang="ru-RU" altLang="ru-RU" sz="1400" dirty="0">
                <a:solidFill>
                  <a:prstClr val="black"/>
                </a:solidFill>
              </a:rPr>
              <a:t>р-н</a:t>
            </a: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57053" y="4119927"/>
            <a:ext cx="195089" cy="219475"/>
          </a:xfrm>
          <a:prstGeom prst="rect">
            <a:avLst/>
          </a:prstGeom>
        </p:spPr>
      </p:pic>
      <p:pic>
        <p:nvPicPr>
          <p:cNvPr id="371" name="Рисунок 37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68610" y="4624413"/>
            <a:ext cx="195089" cy="219475"/>
          </a:xfrm>
          <a:prstGeom prst="rect">
            <a:avLst/>
          </a:prstGeom>
        </p:spPr>
      </p:pic>
      <p:sp>
        <p:nvSpPr>
          <p:cNvPr id="373" name="Полилиния 372"/>
          <p:cNvSpPr/>
          <p:nvPr/>
        </p:nvSpPr>
        <p:spPr>
          <a:xfrm>
            <a:off x="5025971" y="3685032"/>
            <a:ext cx="323269" cy="1346462"/>
          </a:xfrm>
          <a:custGeom>
            <a:avLst/>
            <a:gdLst>
              <a:gd name="connsiteX0" fmla="*/ 323269 w 323269"/>
              <a:gd name="connsiteY0" fmla="*/ 0 h 1346462"/>
              <a:gd name="connsiteX1" fmla="*/ 231829 w 323269"/>
              <a:gd name="connsiteY1" fmla="*/ 164592 h 1346462"/>
              <a:gd name="connsiteX2" fmla="*/ 85525 w 323269"/>
              <a:gd name="connsiteY2" fmla="*/ 393192 h 1346462"/>
              <a:gd name="connsiteX3" fmla="*/ 3229 w 323269"/>
              <a:gd name="connsiteY3" fmla="*/ 576072 h 1346462"/>
              <a:gd name="connsiteX4" fmla="*/ 21517 w 323269"/>
              <a:gd name="connsiteY4" fmla="*/ 813816 h 1346462"/>
              <a:gd name="connsiteX5" fmla="*/ 67237 w 323269"/>
              <a:gd name="connsiteY5" fmla="*/ 996696 h 1346462"/>
              <a:gd name="connsiteX6" fmla="*/ 149533 w 323269"/>
              <a:gd name="connsiteY6" fmla="*/ 1216152 h 1346462"/>
              <a:gd name="connsiteX7" fmla="*/ 176965 w 323269"/>
              <a:gd name="connsiteY7" fmla="*/ 1335024 h 1346462"/>
              <a:gd name="connsiteX8" fmla="*/ 204397 w 323269"/>
              <a:gd name="connsiteY8" fmla="*/ 1335024 h 1346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269" h="1346462">
                <a:moveTo>
                  <a:pt x="323269" y="0"/>
                </a:moveTo>
                <a:cubicBezTo>
                  <a:pt x="297361" y="49530"/>
                  <a:pt x="271453" y="99060"/>
                  <a:pt x="231829" y="164592"/>
                </a:cubicBezTo>
                <a:cubicBezTo>
                  <a:pt x="192205" y="230124"/>
                  <a:pt x="123625" y="324612"/>
                  <a:pt x="85525" y="393192"/>
                </a:cubicBezTo>
                <a:cubicBezTo>
                  <a:pt x="47425" y="461772"/>
                  <a:pt x="13897" y="505968"/>
                  <a:pt x="3229" y="576072"/>
                </a:cubicBezTo>
                <a:cubicBezTo>
                  <a:pt x="-7439" y="646176"/>
                  <a:pt x="10849" y="743712"/>
                  <a:pt x="21517" y="813816"/>
                </a:cubicBezTo>
                <a:cubicBezTo>
                  <a:pt x="32185" y="883920"/>
                  <a:pt x="45901" y="929640"/>
                  <a:pt x="67237" y="996696"/>
                </a:cubicBezTo>
                <a:cubicBezTo>
                  <a:pt x="88573" y="1063752"/>
                  <a:pt x="131245" y="1159764"/>
                  <a:pt x="149533" y="1216152"/>
                </a:cubicBezTo>
                <a:cubicBezTo>
                  <a:pt x="167821" y="1272540"/>
                  <a:pt x="176965" y="1335024"/>
                  <a:pt x="176965" y="1335024"/>
                </a:cubicBezTo>
                <a:cubicBezTo>
                  <a:pt x="186109" y="1354836"/>
                  <a:pt x="195253" y="1344930"/>
                  <a:pt x="204397" y="1335024"/>
                </a:cubicBezTo>
              </a:path>
            </a:pathLst>
          </a:custGeom>
          <a:noFill/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8" name="Полилиния 387"/>
          <p:cNvSpPr/>
          <p:nvPr/>
        </p:nvSpPr>
        <p:spPr>
          <a:xfrm>
            <a:off x="5882587" y="756156"/>
            <a:ext cx="236601" cy="1124712"/>
          </a:xfrm>
          <a:custGeom>
            <a:avLst/>
            <a:gdLst>
              <a:gd name="connsiteX0" fmla="*/ 236601 w 236601"/>
              <a:gd name="connsiteY0" fmla="*/ 0 h 1124712"/>
              <a:gd name="connsiteX1" fmla="*/ 163449 w 236601"/>
              <a:gd name="connsiteY1" fmla="*/ 146304 h 1124712"/>
              <a:gd name="connsiteX2" fmla="*/ 145161 w 236601"/>
              <a:gd name="connsiteY2" fmla="*/ 283464 h 1124712"/>
              <a:gd name="connsiteX3" fmla="*/ 117729 w 236601"/>
              <a:gd name="connsiteY3" fmla="*/ 457200 h 1124712"/>
              <a:gd name="connsiteX4" fmla="*/ 72009 w 236601"/>
              <a:gd name="connsiteY4" fmla="*/ 576072 h 1124712"/>
              <a:gd name="connsiteX5" fmla="*/ 8001 w 236601"/>
              <a:gd name="connsiteY5" fmla="*/ 713232 h 1124712"/>
              <a:gd name="connsiteX6" fmla="*/ 8001 w 236601"/>
              <a:gd name="connsiteY6" fmla="*/ 877824 h 1124712"/>
              <a:gd name="connsiteX7" fmla="*/ 72009 w 236601"/>
              <a:gd name="connsiteY7" fmla="*/ 1042416 h 1124712"/>
              <a:gd name="connsiteX8" fmla="*/ 108585 w 236601"/>
              <a:gd name="connsiteY8" fmla="*/ 1124712 h 1124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6601" h="1124712">
                <a:moveTo>
                  <a:pt x="236601" y="0"/>
                </a:moveTo>
                <a:cubicBezTo>
                  <a:pt x="207645" y="49530"/>
                  <a:pt x="178689" y="99060"/>
                  <a:pt x="163449" y="146304"/>
                </a:cubicBezTo>
                <a:cubicBezTo>
                  <a:pt x="148209" y="193548"/>
                  <a:pt x="152781" y="231648"/>
                  <a:pt x="145161" y="283464"/>
                </a:cubicBezTo>
                <a:cubicBezTo>
                  <a:pt x="137541" y="335280"/>
                  <a:pt x="129921" y="408432"/>
                  <a:pt x="117729" y="457200"/>
                </a:cubicBezTo>
                <a:cubicBezTo>
                  <a:pt x="105537" y="505968"/>
                  <a:pt x="90297" y="533400"/>
                  <a:pt x="72009" y="576072"/>
                </a:cubicBezTo>
                <a:cubicBezTo>
                  <a:pt x="53721" y="618744"/>
                  <a:pt x="18669" y="662940"/>
                  <a:pt x="8001" y="713232"/>
                </a:cubicBezTo>
                <a:cubicBezTo>
                  <a:pt x="-2667" y="763524"/>
                  <a:pt x="-2667" y="822960"/>
                  <a:pt x="8001" y="877824"/>
                </a:cubicBezTo>
                <a:cubicBezTo>
                  <a:pt x="18669" y="932688"/>
                  <a:pt x="55245" y="1001268"/>
                  <a:pt x="72009" y="1042416"/>
                </a:cubicBezTo>
                <a:cubicBezTo>
                  <a:pt x="88773" y="1083564"/>
                  <a:pt x="98679" y="1104138"/>
                  <a:pt x="108585" y="1124712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7" name="Полилиния 396"/>
          <p:cNvSpPr/>
          <p:nvPr/>
        </p:nvSpPr>
        <p:spPr>
          <a:xfrm>
            <a:off x="5477256" y="3776472"/>
            <a:ext cx="94181" cy="484632"/>
          </a:xfrm>
          <a:custGeom>
            <a:avLst/>
            <a:gdLst>
              <a:gd name="connsiteX0" fmla="*/ 0 w 94181"/>
              <a:gd name="connsiteY0" fmla="*/ 484632 h 484632"/>
              <a:gd name="connsiteX1" fmla="*/ 64008 w 94181"/>
              <a:gd name="connsiteY1" fmla="*/ 310896 h 484632"/>
              <a:gd name="connsiteX2" fmla="*/ 91440 w 94181"/>
              <a:gd name="connsiteY2" fmla="*/ 109728 h 484632"/>
              <a:gd name="connsiteX3" fmla="*/ 0 w 94181"/>
              <a:gd name="connsiteY3" fmla="*/ 0 h 484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181" h="484632">
                <a:moveTo>
                  <a:pt x="0" y="484632"/>
                </a:moveTo>
                <a:cubicBezTo>
                  <a:pt x="24384" y="429006"/>
                  <a:pt x="48768" y="373380"/>
                  <a:pt x="64008" y="310896"/>
                </a:cubicBezTo>
                <a:cubicBezTo>
                  <a:pt x="79248" y="248412"/>
                  <a:pt x="102108" y="161544"/>
                  <a:pt x="91440" y="109728"/>
                </a:cubicBezTo>
                <a:cubicBezTo>
                  <a:pt x="80772" y="57912"/>
                  <a:pt x="40386" y="28956"/>
                  <a:pt x="0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384" name="Рисунок 38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32" y="975738"/>
            <a:ext cx="2851557" cy="1594202"/>
          </a:xfrm>
          <a:prstGeom prst="rect">
            <a:avLst/>
          </a:prstGeom>
        </p:spPr>
      </p:pic>
      <p:sp>
        <p:nvSpPr>
          <p:cNvPr id="414" name="Прямоугольник 413"/>
          <p:cNvSpPr/>
          <p:nvPr/>
        </p:nvSpPr>
        <p:spPr>
          <a:xfrm>
            <a:off x="6531" y="732343"/>
            <a:ext cx="2890236" cy="240727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rtlCol="0" anchor="ctr"/>
          <a:lstStyle/>
          <a:p>
            <a:pPr algn="ctr"/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0" name="Rectangle 152"/>
          <p:cNvSpPr>
            <a:spLocks noChangeArrowheads="1"/>
          </p:cNvSpPr>
          <p:nvPr/>
        </p:nvSpPr>
        <p:spPr bwMode="auto">
          <a:xfrm>
            <a:off x="10466531" y="6202435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16.00 03.02.2025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Ниточка О.А.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3201-1216</a:t>
            </a:r>
          </a:p>
          <a:p>
            <a:pPr defTabSz="908714"/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267223850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22989"/>
            <a:ext cx="12192000" cy="6125777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СИЛЬНЫМ ОСАДКАМ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ЧЕРТКОВСКИЙ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03-07.02.2025)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2" name="Группа 421"/>
          <p:cNvGrpSpPr/>
          <p:nvPr/>
        </p:nvGrpSpPr>
        <p:grpSpPr>
          <a:xfrm>
            <a:off x="9599939" y="2295969"/>
            <a:ext cx="2974026" cy="3743622"/>
            <a:chOff x="7765301" y="4457439"/>
            <a:chExt cx="2974026" cy="3743622"/>
          </a:xfrm>
        </p:grpSpPr>
        <p:grpSp>
          <p:nvGrpSpPr>
            <p:cNvPr id="424" name="Группа 423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47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8" name="Группа 447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55" name="Группа 45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6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5" name="Полилиния 46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6" name="Прямоугольник 46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6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</p:grpSp>
            <p:sp>
              <p:nvSpPr>
                <p:cNvPr id="456" name="Скругленный прямоугольник 45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5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58" name="Прямоугольник 45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5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5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5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25" name="Рисунок 42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71" name="Рисунок 47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01932" y="2509792"/>
            <a:ext cx="2325721" cy="224602"/>
          </a:xfrm>
          <a:prstGeom prst="rect">
            <a:avLst/>
          </a:prstGeom>
        </p:spPr>
      </p:pic>
      <p:sp>
        <p:nvSpPr>
          <p:cNvPr id="423" name="Скругленный прямоугольник 422"/>
          <p:cNvSpPr/>
          <p:nvPr/>
        </p:nvSpPr>
        <p:spPr>
          <a:xfrm>
            <a:off x="4786182" y="4084046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5049650" y="4278056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7" name="TextBox 23"/>
          <p:cNvSpPr txBox="1"/>
          <p:nvPr/>
        </p:nvSpPr>
        <p:spPr>
          <a:xfrm>
            <a:off x="5393027" y="4290996"/>
            <a:ext cx="369596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>
              <a:defRPr/>
            </a:pPr>
            <a:r>
              <a:rPr lang="ru-RU" kern="0" dirty="0" smtClean="0">
                <a:solidFill>
                  <a:prstClr val="black"/>
                </a:solidFill>
              </a:rPr>
              <a:t>15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431" name="TextBox 10"/>
          <p:cNvSpPr txBox="1"/>
          <p:nvPr/>
        </p:nvSpPr>
        <p:spPr>
          <a:xfrm>
            <a:off x="4028180" y="3785268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err="1" smtClean="0">
                <a:solidFill>
                  <a:prstClr val="black"/>
                </a:solidFill>
              </a:rPr>
              <a:t>Чертковский</a:t>
            </a:r>
            <a:r>
              <a:rPr lang="ru-RU" sz="1200" dirty="0" smtClean="0">
                <a:solidFill>
                  <a:prstClr val="black"/>
                </a:solidFill>
              </a:rPr>
              <a:t>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32" name="Прямоугольник 431"/>
          <p:cNvSpPr/>
          <p:nvPr/>
        </p:nvSpPr>
        <p:spPr bwMode="auto">
          <a:xfrm>
            <a:off x="5065424" y="4061287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803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45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3" name="Прямоугольник 432"/>
          <p:cNvSpPr/>
          <p:nvPr/>
        </p:nvSpPr>
        <p:spPr bwMode="auto">
          <a:xfrm>
            <a:off x="5065424" y="4186316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13013/39974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20" name="Text Box 97"/>
          <p:cNvSpPr txBox="1">
            <a:spLocks noChangeArrowheads="1"/>
          </p:cNvSpPr>
          <p:nvPr/>
        </p:nvSpPr>
        <p:spPr bwMode="auto">
          <a:xfrm>
            <a:off x="10407885" y="2700689"/>
            <a:ext cx="1053526" cy="283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b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осадки, мм</a:t>
            </a:r>
            <a:endParaRPr lang="ru-RU" altLang="ru-RU" sz="1000" b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8" name="Rectangle 152"/>
          <p:cNvSpPr>
            <a:spLocks noChangeArrowheads="1"/>
          </p:cNvSpPr>
          <p:nvPr/>
        </p:nvSpPr>
        <p:spPr bwMode="auto">
          <a:xfrm>
            <a:off x="10466531" y="6202435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16.00 03.02.2025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Ниточка О.А.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3201-1216</a:t>
            </a:r>
          </a:p>
          <a:p>
            <a:pPr defTabSz="908714"/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4033851230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7938" y="722988"/>
            <a:ext cx="12199937" cy="6121181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СИЛЬНОМУ ВЕТРУ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ЧЕРТКОВСКИЙ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03-07.02.2025)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2" name="Группа 421"/>
          <p:cNvGrpSpPr/>
          <p:nvPr/>
        </p:nvGrpSpPr>
        <p:grpSpPr>
          <a:xfrm>
            <a:off x="9599939" y="2295969"/>
            <a:ext cx="2974026" cy="3743622"/>
            <a:chOff x="7765301" y="4457439"/>
            <a:chExt cx="2974026" cy="3743622"/>
          </a:xfrm>
        </p:grpSpPr>
        <p:grpSp>
          <p:nvGrpSpPr>
            <p:cNvPr id="424" name="Группа 423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47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8" name="Группа 447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55" name="Группа 45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6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5" name="Полилиния 46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6" name="Прямоугольник 46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6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58719" y="4063712"/>
                    <a:ext cx="119846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порывы ветра, м/с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56" name="Скругленный прямоугольник 45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5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58" name="Прямоугольник 45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5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5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5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25" name="Рисунок 42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71" name="Рисунок 47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01932" y="2509792"/>
            <a:ext cx="2325721" cy="224602"/>
          </a:xfrm>
          <a:prstGeom prst="rect">
            <a:avLst/>
          </a:prstGeom>
        </p:spPr>
      </p:pic>
      <p:sp>
        <p:nvSpPr>
          <p:cNvPr id="423" name="Скругленный прямоугольник 422"/>
          <p:cNvSpPr/>
          <p:nvPr/>
        </p:nvSpPr>
        <p:spPr>
          <a:xfrm>
            <a:off x="4786182" y="4084046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5049650" y="4278056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7" name="TextBox 23"/>
          <p:cNvSpPr txBox="1"/>
          <p:nvPr/>
        </p:nvSpPr>
        <p:spPr>
          <a:xfrm>
            <a:off x="5393027" y="4290996"/>
            <a:ext cx="369596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>
              <a:defRPr/>
            </a:pPr>
            <a:r>
              <a:rPr lang="ru-RU" kern="0" dirty="0" smtClean="0">
                <a:solidFill>
                  <a:prstClr val="black"/>
                </a:solidFill>
              </a:rPr>
              <a:t>15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431" name="TextBox 10"/>
          <p:cNvSpPr txBox="1"/>
          <p:nvPr/>
        </p:nvSpPr>
        <p:spPr>
          <a:xfrm>
            <a:off x="4028180" y="3785268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err="1" smtClean="0">
                <a:solidFill>
                  <a:prstClr val="black"/>
                </a:solidFill>
              </a:rPr>
              <a:t>Чертковский</a:t>
            </a:r>
            <a:r>
              <a:rPr lang="ru-RU" sz="1200" dirty="0" smtClean="0">
                <a:solidFill>
                  <a:prstClr val="black"/>
                </a:solidFill>
              </a:rPr>
              <a:t>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32" name="Прямоугольник 431"/>
          <p:cNvSpPr/>
          <p:nvPr/>
        </p:nvSpPr>
        <p:spPr bwMode="auto">
          <a:xfrm>
            <a:off x="5065424" y="4061287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803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45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3" name="Прямоугольник 432"/>
          <p:cNvSpPr/>
          <p:nvPr/>
        </p:nvSpPr>
        <p:spPr bwMode="auto">
          <a:xfrm>
            <a:off x="5065424" y="4186316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13013/39974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21" name="Rectangle 152"/>
          <p:cNvSpPr>
            <a:spLocks noChangeArrowheads="1"/>
          </p:cNvSpPr>
          <p:nvPr/>
        </p:nvSpPr>
        <p:spPr bwMode="auto">
          <a:xfrm>
            <a:off x="10466531" y="6202435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16.00 03.02.2025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Ниточка О.А.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3201-1216</a:t>
            </a:r>
          </a:p>
          <a:p>
            <a:pPr defTabSz="908714"/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145896147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17" y="756617"/>
            <a:ext cx="12168432" cy="6072262"/>
          </a:xfrm>
          <a:prstGeom prst="rect">
            <a:avLst/>
          </a:prstGeom>
          <a:ln>
            <a:solidFill>
              <a:srgbClr val="FF0000"/>
            </a:solidFill>
          </a:ln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РИСКУ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НАРУШЕНИЙ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ТРАНСПОРТНОГО СООБЩЕНИЯ, 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СВЯЗАННОМУ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НЕБЛАГОПРИЯТНЫМИ МЕТЕОЯВЛЕНИЯМИ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ФЕДЕРАЛЬНОЙ 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АВТОМОБИЛЬНОЙ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ДОРОГЕ М-4 В ЧЕРТКОВСКОМ РАЙОНЕ РО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03-07.02.2025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2" name="Прямоугольник 391"/>
          <p:cNvSpPr/>
          <p:nvPr/>
        </p:nvSpPr>
        <p:spPr>
          <a:xfrm>
            <a:off x="6531" y="732343"/>
            <a:ext cx="2890236" cy="240727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rtlCol="0" anchor="ctr"/>
          <a:lstStyle/>
          <a:p>
            <a:pPr algn="ctr"/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2" name="Прямоугольник 401"/>
          <p:cNvSpPr/>
          <p:nvPr/>
        </p:nvSpPr>
        <p:spPr>
          <a:xfrm>
            <a:off x="6531" y="977045"/>
            <a:ext cx="2890237" cy="158642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15" name="CustomShape 16"/>
          <p:cNvSpPr/>
          <p:nvPr/>
        </p:nvSpPr>
        <p:spPr>
          <a:xfrm>
            <a:off x="2319836" y="6362525"/>
            <a:ext cx="1451106" cy="387871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wrap="none" lIns="79313" tIns="39660" rIns="79313" bIns="39660" anchor="ctr" anchorCtr="1">
            <a:spAutoFit/>
          </a:bodyPr>
          <a:lstStyle/>
          <a:p>
            <a:pPr defTabSz="867488"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Отрезанные </a:t>
            </a:r>
            <a:r>
              <a:rPr lang="ru-RU" sz="1000" b="1" u="sng" spc="-1" dirty="0" err="1">
                <a:solidFill>
                  <a:srgbClr val="000000"/>
                </a:solidFill>
                <a:latin typeface="Times New Roman"/>
              </a:rPr>
              <a:t>н.п</a:t>
            </a: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.: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  <a:p>
            <a:pPr defTabSz="867488"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Объездная дорога: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416" name="Rectangle 93"/>
          <p:cNvSpPr>
            <a:spLocks noChangeArrowheads="1"/>
          </p:cNvSpPr>
          <p:nvPr/>
        </p:nvSpPr>
        <p:spPr bwMode="auto">
          <a:xfrm>
            <a:off x="9299603" y="4113754"/>
            <a:ext cx="2892396" cy="1859832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/>
            <a:endParaRPr lang="ru-RU" altLang="ru-RU" sz="8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17" name="Text Box 97"/>
          <p:cNvSpPr txBox="1">
            <a:spLocks noChangeArrowheads="1"/>
          </p:cNvSpPr>
          <p:nvPr/>
        </p:nvSpPr>
        <p:spPr bwMode="auto">
          <a:xfrm>
            <a:off x="9794246" y="4168102"/>
            <a:ext cx="2118620" cy="250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Условные обозначения</a:t>
            </a:r>
          </a:p>
        </p:txBody>
      </p:sp>
      <p:sp>
        <p:nvSpPr>
          <p:cNvPr id="418" name="Text Box 97"/>
          <p:cNvSpPr txBox="1">
            <a:spLocks noChangeArrowheads="1"/>
          </p:cNvSpPr>
          <p:nvPr/>
        </p:nvSpPr>
        <p:spPr bwMode="auto">
          <a:xfrm>
            <a:off x="9707156" y="4559779"/>
            <a:ext cx="2548062" cy="5585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Участок автодороги с повышенным риском возникновения ДТП, нарушением движения</a:t>
            </a:r>
          </a:p>
        </p:txBody>
      </p:sp>
      <p:sp>
        <p:nvSpPr>
          <p:cNvPr id="419" name="Полилиния 418"/>
          <p:cNvSpPr/>
          <p:nvPr/>
        </p:nvSpPr>
        <p:spPr>
          <a:xfrm>
            <a:off x="9342280" y="4697199"/>
            <a:ext cx="362927" cy="169790"/>
          </a:xfrm>
          <a:custGeom>
            <a:avLst/>
            <a:gdLst>
              <a:gd name="connsiteX0" fmla="*/ 0 w 275772"/>
              <a:gd name="connsiteY0" fmla="*/ 0 h 120952"/>
              <a:gd name="connsiteX1" fmla="*/ 130629 w 275772"/>
              <a:gd name="connsiteY1" fmla="*/ 116114 h 120952"/>
              <a:gd name="connsiteX2" fmla="*/ 275772 w 275772"/>
              <a:gd name="connsiteY2" fmla="*/ 29028 h 12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5772" h="120952">
                <a:moveTo>
                  <a:pt x="0" y="0"/>
                </a:moveTo>
                <a:cubicBezTo>
                  <a:pt x="42333" y="55638"/>
                  <a:pt x="84667" y="111276"/>
                  <a:pt x="130629" y="116114"/>
                </a:cubicBezTo>
                <a:cubicBezTo>
                  <a:pt x="176591" y="120952"/>
                  <a:pt x="226181" y="74990"/>
                  <a:pt x="275772" y="29028"/>
                </a:cubicBez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/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20" name="Полилиния 419"/>
          <p:cNvSpPr/>
          <p:nvPr/>
        </p:nvSpPr>
        <p:spPr>
          <a:xfrm>
            <a:off x="9353265" y="5176644"/>
            <a:ext cx="324724" cy="146020"/>
          </a:xfrm>
          <a:custGeom>
            <a:avLst/>
            <a:gdLst>
              <a:gd name="connsiteX0" fmla="*/ 0 w 246743"/>
              <a:gd name="connsiteY0" fmla="*/ 14515 h 104019"/>
              <a:gd name="connsiteX1" fmla="*/ 87086 w 246743"/>
              <a:gd name="connsiteY1" fmla="*/ 101600 h 104019"/>
              <a:gd name="connsiteX2" fmla="*/ 246743 w 246743"/>
              <a:gd name="connsiteY2" fmla="*/ 0 h 10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6743" h="104019">
                <a:moveTo>
                  <a:pt x="0" y="14515"/>
                </a:moveTo>
                <a:cubicBezTo>
                  <a:pt x="22981" y="59267"/>
                  <a:pt x="45962" y="104019"/>
                  <a:pt x="87086" y="101600"/>
                </a:cubicBezTo>
                <a:cubicBezTo>
                  <a:pt x="128210" y="99181"/>
                  <a:pt x="187476" y="49590"/>
                  <a:pt x="246743" y="0"/>
                </a:cubicBezTo>
              </a:path>
            </a:pathLst>
          </a:custGeom>
          <a:ln w="317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/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21" name="Text Box 97"/>
          <p:cNvSpPr txBox="1">
            <a:spLocks noChangeArrowheads="1"/>
          </p:cNvSpPr>
          <p:nvPr/>
        </p:nvSpPr>
        <p:spPr bwMode="auto">
          <a:xfrm>
            <a:off x="9718998" y="5136566"/>
            <a:ext cx="2536220" cy="2508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Объездная дорога</a:t>
            </a:r>
          </a:p>
        </p:txBody>
      </p:sp>
      <p:sp>
        <p:nvSpPr>
          <p:cNvPr id="422" name="Овал 421"/>
          <p:cNvSpPr>
            <a:spLocks noChangeArrowheads="1"/>
          </p:cNvSpPr>
          <p:nvPr/>
        </p:nvSpPr>
        <p:spPr bwMode="auto">
          <a:xfrm rot="5238055">
            <a:off x="9428188" y="5503428"/>
            <a:ext cx="191111" cy="162165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423" name="Text Box 97"/>
          <p:cNvSpPr txBox="1">
            <a:spLocks noChangeArrowheads="1"/>
          </p:cNvSpPr>
          <p:nvPr/>
        </p:nvSpPr>
        <p:spPr bwMode="auto">
          <a:xfrm>
            <a:off x="9736371" y="5456536"/>
            <a:ext cx="2536220" cy="2508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Населенный пункт</a:t>
            </a:r>
          </a:p>
        </p:txBody>
      </p:sp>
      <p:sp>
        <p:nvSpPr>
          <p:cNvPr id="407" name="TextBox 10"/>
          <p:cNvSpPr txBox="1"/>
          <p:nvPr/>
        </p:nvSpPr>
        <p:spPr>
          <a:xfrm>
            <a:off x="5254598" y="847673"/>
            <a:ext cx="3266212" cy="307779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91440" tIns="45721" rIns="91440" bIns="45721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914316"/>
            <a:r>
              <a:rPr lang="ru-RU" altLang="ru-RU" sz="1400" dirty="0" smtClean="0">
                <a:solidFill>
                  <a:prstClr val="black"/>
                </a:solidFill>
              </a:rPr>
              <a:t>Чертковский </a:t>
            </a:r>
            <a:r>
              <a:rPr lang="ru-RU" altLang="ru-RU" sz="1400" dirty="0">
                <a:solidFill>
                  <a:prstClr val="black"/>
                </a:solidFill>
              </a:rPr>
              <a:t>р-н</a:t>
            </a: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17924" y="4987289"/>
            <a:ext cx="195089" cy="219475"/>
          </a:xfrm>
          <a:prstGeom prst="rect">
            <a:avLst/>
          </a:prstGeom>
        </p:spPr>
      </p:pic>
      <p:pic>
        <p:nvPicPr>
          <p:cNvPr id="371" name="Рисунок 37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63187" y="2913161"/>
            <a:ext cx="195089" cy="219475"/>
          </a:xfrm>
          <a:prstGeom prst="rect">
            <a:avLst/>
          </a:prstGeom>
        </p:spPr>
      </p:pic>
      <p:pic>
        <p:nvPicPr>
          <p:cNvPr id="384" name="Рисунок 38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95477" y="2230898"/>
            <a:ext cx="195089" cy="219475"/>
          </a:xfrm>
          <a:prstGeom prst="rect">
            <a:avLst/>
          </a:prstGeom>
        </p:spPr>
      </p:pic>
      <p:sp>
        <p:nvSpPr>
          <p:cNvPr id="411" name="Овал 410"/>
          <p:cNvSpPr>
            <a:spLocks noChangeArrowheads="1"/>
          </p:cNvSpPr>
          <p:nvPr/>
        </p:nvSpPr>
        <p:spPr bwMode="auto">
          <a:xfrm rot="5238055">
            <a:off x="6516084" y="2070187"/>
            <a:ext cx="191111" cy="162165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pic>
        <p:nvPicPr>
          <p:cNvPr id="388" name="Рисунок 38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98455" y="3319262"/>
            <a:ext cx="195089" cy="219475"/>
          </a:xfrm>
          <a:prstGeom prst="rect">
            <a:avLst/>
          </a:prstGeom>
        </p:spPr>
      </p:pic>
      <p:pic>
        <p:nvPicPr>
          <p:cNvPr id="424" name="Рисунок 4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11639" y="4292419"/>
            <a:ext cx="195089" cy="219475"/>
          </a:xfrm>
          <a:prstGeom prst="rect">
            <a:avLst/>
          </a:prstGeom>
        </p:spPr>
      </p:pic>
      <p:sp>
        <p:nvSpPr>
          <p:cNvPr id="397" name="Полилиния 396"/>
          <p:cNvSpPr/>
          <p:nvPr/>
        </p:nvSpPr>
        <p:spPr>
          <a:xfrm>
            <a:off x="5930336" y="1973570"/>
            <a:ext cx="1362606" cy="115400"/>
          </a:xfrm>
          <a:custGeom>
            <a:avLst/>
            <a:gdLst>
              <a:gd name="connsiteX0" fmla="*/ 0 w 1362606"/>
              <a:gd name="connsiteY0" fmla="*/ 20574 h 115400"/>
              <a:gd name="connsiteX1" fmla="*/ 228600 w 1362606"/>
              <a:gd name="connsiteY1" fmla="*/ 2286 h 115400"/>
              <a:gd name="connsiteX2" fmla="*/ 448056 w 1362606"/>
              <a:gd name="connsiteY2" fmla="*/ 2286 h 115400"/>
              <a:gd name="connsiteX3" fmla="*/ 658368 w 1362606"/>
              <a:gd name="connsiteY3" fmla="*/ 20574 h 115400"/>
              <a:gd name="connsiteX4" fmla="*/ 886968 w 1362606"/>
              <a:gd name="connsiteY4" fmla="*/ 29718 h 115400"/>
              <a:gd name="connsiteX5" fmla="*/ 1060704 w 1362606"/>
              <a:gd name="connsiteY5" fmla="*/ 29718 h 115400"/>
              <a:gd name="connsiteX6" fmla="*/ 1161288 w 1362606"/>
              <a:gd name="connsiteY6" fmla="*/ 48006 h 115400"/>
              <a:gd name="connsiteX7" fmla="*/ 1234440 w 1362606"/>
              <a:gd name="connsiteY7" fmla="*/ 66294 h 115400"/>
              <a:gd name="connsiteX8" fmla="*/ 1344168 w 1362606"/>
              <a:gd name="connsiteY8" fmla="*/ 112014 h 115400"/>
              <a:gd name="connsiteX9" fmla="*/ 1362456 w 1362606"/>
              <a:gd name="connsiteY9" fmla="*/ 112014 h 115400"/>
              <a:gd name="connsiteX10" fmla="*/ 1362456 w 1362606"/>
              <a:gd name="connsiteY10" fmla="*/ 112014 h 11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62606" h="115400">
                <a:moveTo>
                  <a:pt x="0" y="20574"/>
                </a:moveTo>
                <a:cubicBezTo>
                  <a:pt x="76962" y="12954"/>
                  <a:pt x="153924" y="5334"/>
                  <a:pt x="228600" y="2286"/>
                </a:cubicBezTo>
                <a:cubicBezTo>
                  <a:pt x="303276" y="-762"/>
                  <a:pt x="376428" y="-762"/>
                  <a:pt x="448056" y="2286"/>
                </a:cubicBezTo>
                <a:cubicBezTo>
                  <a:pt x="519684" y="5334"/>
                  <a:pt x="585216" y="16002"/>
                  <a:pt x="658368" y="20574"/>
                </a:cubicBezTo>
                <a:cubicBezTo>
                  <a:pt x="731520" y="25146"/>
                  <a:pt x="819912" y="28194"/>
                  <a:pt x="886968" y="29718"/>
                </a:cubicBezTo>
                <a:cubicBezTo>
                  <a:pt x="954024" y="31242"/>
                  <a:pt x="1014984" y="26670"/>
                  <a:pt x="1060704" y="29718"/>
                </a:cubicBezTo>
                <a:cubicBezTo>
                  <a:pt x="1106424" y="32766"/>
                  <a:pt x="1132332" y="41910"/>
                  <a:pt x="1161288" y="48006"/>
                </a:cubicBezTo>
                <a:cubicBezTo>
                  <a:pt x="1190244" y="54102"/>
                  <a:pt x="1203960" y="55626"/>
                  <a:pt x="1234440" y="66294"/>
                </a:cubicBezTo>
                <a:cubicBezTo>
                  <a:pt x="1264920" y="76962"/>
                  <a:pt x="1344168" y="112014"/>
                  <a:pt x="1344168" y="112014"/>
                </a:cubicBezTo>
                <a:cubicBezTo>
                  <a:pt x="1365504" y="119634"/>
                  <a:pt x="1362456" y="112014"/>
                  <a:pt x="1362456" y="112014"/>
                </a:cubicBezTo>
                <a:lnTo>
                  <a:pt x="1362456" y="112014"/>
                </a:lnTo>
              </a:path>
            </a:pathLst>
          </a:custGeom>
          <a:noFill/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8" name="Полилиния 397"/>
          <p:cNvSpPr/>
          <p:nvPr/>
        </p:nvSpPr>
        <p:spPr>
          <a:xfrm>
            <a:off x="2327666" y="3929888"/>
            <a:ext cx="3716518" cy="315888"/>
          </a:xfrm>
          <a:custGeom>
            <a:avLst/>
            <a:gdLst>
              <a:gd name="connsiteX0" fmla="*/ 3716518 w 3716518"/>
              <a:gd name="connsiteY0" fmla="*/ 56896 h 315888"/>
              <a:gd name="connsiteX1" fmla="*/ 3634222 w 3716518"/>
              <a:gd name="connsiteY1" fmla="*/ 56896 h 315888"/>
              <a:gd name="connsiteX2" fmla="*/ 3451342 w 3716518"/>
              <a:gd name="connsiteY2" fmla="*/ 56896 h 315888"/>
              <a:gd name="connsiteX3" fmla="*/ 3341614 w 3716518"/>
              <a:gd name="connsiteY3" fmla="*/ 11176 h 315888"/>
              <a:gd name="connsiteX4" fmla="*/ 3250174 w 3716518"/>
              <a:gd name="connsiteY4" fmla="*/ 2032 h 315888"/>
              <a:gd name="connsiteX5" fmla="*/ 3149590 w 3716518"/>
              <a:gd name="connsiteY5" fmla="*/ 2032 h 315888"/>
              <a:gd name="connsiteX6" fmla="*/ 3012430 w 3716518"/>
              <a:gd name="connsiteY6" fmla="*/ 2032 h 315888"/>
              <a:gd name="connsiteX7" fmla="*/ 2719822 w 3716518"/>
              <a:gd name="connsiteY7" fmla="*/ 2032 h 315888"/>
              <a:gd name="connsiteX8" fmla="*/ 2536942 w 3716518"/>
              <a:gd name="connsiteY8" fmla="*/ 2032 h 315888"/>
              <a:gd name="connsiteX9" fmla="*/ 2381494 w 3716518"/>
              <a:gd name="connsiteY9" fmla="*/ 29464 h 315888"/>
              <a:gd name="connsiteX10" fmla="*/ 2317486 w 3716518"/>
              <a:gd name="connsiteY10" fmla="*/ 56896 h 315888"/>
              <a:gd name="connsiteX11" fmla="*/ 2244334 w 3716518"/>
              <a:gd name="connsiteY11" fmla="*/ 11176 h 315888"/>
              <a:gd name="connsiteX12" fmla="*/ 2162038 w 3716518"/>
              <a:gd name="connsiteY12" fmla="*/ 11176 h 315888"/>
              <a:gd name="connsiteX13" fmla="*/ 2052310 w 3716518"/>
              <a:gd name="connsiteY13" fmla="*/ 93472 h 315888"/>
              <a:gd name="connsiteX14" fmla="*/ 1869430 w 3716518"/>
              <a:gd name="connsiteY14" fmla="*/ 102616 h 315888"/>
              <a:gd name="connsiteX15" fmla="*/ 1622542 w 3716518"/>
              <a:gd name="connsiteY15" fmla="*/ 111760 h 315888"/>
              <a:gd name="connsiteX16" fmla="*/ 1320790 w 3716518"/>
              <a:gd name="connsiteY16" fmla="*/ 66040 h 315888"/>
              <a:gd name="connsiteX17" fmla="*/ 1064758 w 3716518"/>
              <a:gd name="connsiteY17" fmla="*/ 66040 h 315888"/>
              <a:gd name="connsiteX18" fmla="*/ 891022 w 3716518"/>
              <a:gd name="connsiteY18" fmla="*/ 75184 h 315888"/>
              <a:gd name="connsiteX19" fmla="*/ 854446 w 3716518"/>
              <a:gd name="connsiteY19" fmla="*/ 157480 h 315888"/>
              <a:gd name="connsiteX20" fmla="*/ 653278 w 3716518"/>
              <a:gd name="connsiteY20" fmla="*/ 166624 h 315888"/>
              <a:gd name="connsiteX21" fmla="*/ 360670 w 3716518"/>
              <a:gd name="connsiteY21" fmla="*/ 203200 h 315888"/>
              <a:gd name="connsiteX22" fmla="*/ 150358 w 3716518"/>
              <a:gd name="connsiteY22" fmla="*/ 239776 h 315888"/>
              <a:gd name="connsiteX23" fmla="*/ 13198 w 3716518"/>
              <a:gd name="connsiteY23" fmla="*/ 312928 h 315888"/>
              <a:gd name="connsiteX24" fmla="*/ 13198 w 3716518"/>
              <a:gd name="connsiteY24" fmla="*/ 294640 h 315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716518" h="315888">
                <a:moveTo>
                  <a:pt x="3716518" y="56896"/>
                </a:moveTo>
                <a:lnTo>
                  <a:pt x="3634222" y="56896"/>
                </a:lnTo>
                <a:cubicBezTo>
                  <a:pt x="3590026" y="56896"/>
                  <a:pt x="3500110" y="64516"/>
                  <a:pt x="3451342" y="56896"/>
                </a:cubicBezTo>
                <a:cubicBezTo>
                  <a:pt x="3402574" y="49276"/>
                  <a:pt x="3375142" y="20320"/>
                  <a:pt x="3341614" y="11176"/>
                </a:cubicBezTo>
                <a:cubicBezTo>
                  <a:pt x="3308086" y="2032"/>
                  <a:pt x="3282178" y="3556"/>
                  <a:pt x="3250174" y="2032"/>
                </a:cubicBezTo>
                <a:cubicBezTo>
                  <a:pt x="3218170" y="508"/>
                  <a:pt x="3149590" y="2032"/>
                  <a:pt x="3149590" y="2032"/>
                </a:cubicBezTo>
                <a:lnTo>
                  <a:pt x="3012430" y="2032"/>
                </a:lnTo>
                <a:lnTo>
                  <a:pt x="2719822" y="2032"/>
                </a:lnTo>
                <a:cubicBezTo>
                  <a:pt x="2640574" y="2032"/>
                  <a:pt x="2593330" y="-2540"/>
                  <a:pt x="2536942" y="2032"/>
                </a:cubicBezTo>
                <a:cubicBezTo>
                  <a:pt x="2480554" y="6604"/>
                  <a:pt x="2418070" y="20320"/>
                  <a:pt x="2381494" y="29464"/>
                </a:cubicBezTo>
                <a:cubicBezTo>
                  <a:pt x="2344918" y="38608"/>
                  <a:pt x="2340346" y="59944"/>
                  <a:pt x="2317486" y="56896"/>
                </a:cubicBezTo>
                <a:cubicBezTo>
                  <a:pt x="2294626" y="53848"/>
                  <a:pt x="2270242" y="18796"/>
                  <a:pt x="2244334" y="11176"/>
                </a:cubicBezTo>
                <a:cubicBezTo>
                  <a:pt x="2218426" y="3556"/>
                  <a:pt x="2194042" y="-2540"/>
                  <a:pt x="2162038" y="11176"/>
                </a:cubicBezTo>
                <a:cubicBezTo>
                  <a:pt x="2130034" y="24892"/>
                  <a:pt x="2101078" y="78232"/>
                  <a:pt x="2052310" y="93472"/>
                </a:cubicBezTo>
                <a:cubicBezTo>
                  <a:pt x="2003542" y="108712"/>
                  <a:pt x="1869430" y="102616"/>
                  <a:pt x="1869430" y="102616"/>
                </a:cubicBezTo>
                <a:cubicBezTo>
                  <a:pt x="1797802" y="105664"/>
                  <a:pt x="1713982" y="117856"/>
                  <a:pt x="1622542" y="111760"/>
                </a:cubicBezTo>
                <a:cubicBezTo>
                  <a:pt x="1531102" y="105664"/>
                  <a:pt x="1413754" y="73660"/>
                  <a:pt x="1320790" y="66040"/>
                </a:cubicBezTo>
                <a:cubicBezTo>
                  <a:pt x="1227826" y="58420"/>
                  <a:pt x="1136386" y="64516"/>
                  <a:pt x="1064758" y="66040"/>
                </a:cubicBezTo>
                <a:cubicBezTo>
                  <a:pt x="993130" y="67564"/>
                  <a:pt x="926074" y="59944"/>
                  <a:pt x="891022" y="75184"/>
                </a:cubicBezTo>
                <a:cubicBezTo>
                  <a:pt x="855970" y="90424"/>
                  <a:pt x="894070" y="142240"/>
                  <a:pt x="854446" y="157480"/>
                </a:cubicBezTo>
                <a:cubicBezTo>
                  <a:pt x="814822" y="172720"/>
                  <a:pt x="735574" y="159004"/>
                  <a:pt x="653278" y="166624"/>
                </a:cubicBezTo>
                <a:cubicBezTo>
                  <a:pt x="570982" y="174244"/>
                  <a:pt x="444490" y="191008"/>
                  <a:pt x="360670" y="203200"/>
                </a:cubicBezTo>
                <a:cubicBezTo>
                  <a:pt x="276850" y="215392"/>
                  <a:pt x="208270" y="221488"/>
                  <a:pt x="150358" y="239776"/>
                </a:cubicBezTo>
                <a:cubicBezTo>
                  <a:pt x="92446" y="258064"/>
                  <a:pt x="36058" y="303784"/>
                  <a:pt x="13198" y="312928"/>
                </a:cubicBezTo>
                <a:cubicBezTo>
                  <a:pt x="-9662" y="322072"/>
                  <a:pt x="1768" y="308356"/>
                  <a:pt x="13198" y="294640"/>
                </a:cubicBezTo>
              </a:path>
            </a:pathLst>
          </a:custGeom>
          <a:noFill/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1" name="Полилиния 400"/>
          <p:cNvSpPr/>
          <p:nvPr/>
        </p:nvSpPr>
        <p:spPr>
          <a:xfrm>
            <a:off x="6044184" y="3813048"/>
            <a:ext cx="201168" cy="320040"/>
          </a:xfrm>
          <a:custGeom>
            <a:avLst/>
            <a:gdLst>
              <a:gd name="connsiteX0" fmla="*/ 0 w 201168"/>
              <a:gd name="connsiteY0" fmla="*/ 0 h 320040"/>
              <a:gd name="connsiteX1" fmla="*/ 45720 w 201168"/>
              <a:gd name="connsiteY1" fmla="*/ 173736 h 320040"/>
              <a:gd name="connsiteX2" fmla="*/ 201168 w 201168"/>
              <a:gd name="connsiteY2" fmla="*/ 320040 h 320040"/>
              <a:gd name="connsiteX3" fmla="*/ 201168 w 201168"/>
              <a:gd name="connsiteY3" fmla="*/ 320040 h 320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168" h="320040">
                <a:moveTo>
                  <a:pt x="0" y="0"/>
                </a:moveTo>
                <a:cubicBezTo>
                  <a:pt x="6096" y="60198"/>
                  <a:pt x="12192" y="120396"/>
                  <a:pt x="45720" y="173736"/>
                </a:cubicBezTo>
                <a:cubicBezTo>
                  <a:pt x="79248" y="227076"/>
                  <a:pt x="201168" y="320040"/>
                  <a:pt x="201168" y="320040"/>
                </a:cubicBezTo>
                <a:lnTo>
                  <a:pt x="201168" y="320040"/>
                </a:ln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3" name="Полилиния 402"/>
          <p:cNvSpPr/>
          <p:nvPr/>
        </p:nvSpPr>
        <p:spPr>
          <a:xfrm>
            <a:off x="5870094" y="2926080"/>
            <a:ext cx="91794" cy="347472"/>
          </a:xfrm>
          <a:custGeom>
            <a:avLst/>
            <a:gdLst>
              <a:gd name="connsiteX0" fmla="*/ 91794 w 91794"/>
              <a:gd name="connsiteY0" fmla="*/ 0 h 347472"/>
              <a:gd name="connsiteX1" fmla="*/ 64362 w 91794"/>
              <a:gd name="connsiteY1" fmla="*/ 109728 h 347472"/>
              <a:gd name="connsiteX2" fmla="*/ 354 w 91794"/>
              <a:gd name="connsiteY2" fmla="*/ 219456 h 347472"/>
              <a:gd name="connsiteX3" fmla="*/ 36930 w 91794"/>
              <a:gd name="connsiteY3" fmla="*/ 320040 h 347472"/>
              <a:gd name="connsiteX4" fmla="*/ 36930 w 91794"/>
              <a:gd name="connsiteY4" fmla="*/ 347472 h 347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94" h="347472">
                <a:moveTo>
                  <a:pt x="91794" y="0"/>
                </a:moveTo>
                <a:cubicBezTo>
                  <a:pt x="85698" y="36576"/>
                  <a:pt x="79602" y="73152"/>
                  <a:pt x="64362" y="109728"/>
                </a:cubicBezTo>
                <a:cubicBezTo>
                  <a:pt x="49122" y="146304"/>
                  <a:pt x="4926" y="184404"/>
                  <a:pt x="354" y="219456"/>
                </a:cubicBezTo>
                <a:cubicBezTo>
                  <a:pt x="-4218" y="254508"/>
                  <a:pt x="36930" y="320040"/>
                  <a:pt x="36930" y="320040"/>
                </a:cubicBezTo>
                <a:cubicBezTo>
                  <a:pt x="43026" y="341376"/>
                  <a:pt x="39978" y="344424"/>
                  <a:pt x="36930" y="347472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5" name="Полилиния 404"/>
          <p:cNvSpPr/>
          <p:nvPr/>
        </p:nvSpPr>
        <p:spPr>
          <a:xfrm>
            <a:off x="5897539" y="2935224"/>
            <a:ext cx="55205" cy="365760"/>
          </a:xfrm>
          <a:custGeom>
            <a:avLst/>
            <a:gdLst>
              <a:gd name="connsiteX0" fmla="*/ 55205 w 55205"/>
              <a:gd name="connsiteY0" fmla="*/ 0 h 365760"/>
              <a:gd name="connsiteX1" fmla="*/ 36917 w 55205"/>
              <a:gd name="connsiteY1" fmla="*/ 91440 h 365760"/>
              <a:gd name="connsiteX2" fmla="*/ 341 w 55205"/>
              <a:gd name="connsiteY2" fmla="*/ 146304 h 365760"/>
              <a:gd name="connsiteX3" fmla="*/ 18629 w 55205"/>
              <a:gd name="connsiteY3" fmla="*/ 265176 h 365760"/>
              <a:gd name="connsiteX4" fmla="*/ 18629 w 55205"/>
              <a:gd name="connsiteY4" fmla="*/ 356616 h 365760"/>
              <a:gd name="connsiteX5" fmla="*/ 18629 w 55205"/>
              <a:gd name="connsiteY5" fmla="*/ 365760 h 36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205" h="365760">
                <a:moveTo>
                  <a:pt x="55205" y="0"/>
                </a:moveTo>
                <a:cubicBezTo>
                  <a:pt x="50633" y="33528"/>
                  <a:pt x="46061" y="67056"/>
                  <a:pt x="36917" y="91440"/>
                </a:cubicBezTo>
                <a:cubicBezTo>
                  <a:pt x="27773" y="115824"/>
                  <a:pt x="3389" y="117348"/>
                  <a:pt x="341" y="146304"/>
                </a:cubicBezTo>
                <a:cubicBezTo>
                  <a:pt x="-2707" y="175260"/>
                  <a:pt x="15581" y="230124"/>
                  <a:pt x="18629" y="265176"/>
                </a:cubicBezTo>
                <a:cubicBezTo>
                  <a:pt x="21677" y="300228"/>
                  <a:pt x="18629" y="356616"/>
                  <a:pt x="18629" y="356616"/>
                </a:cubicBezTo>
                <a:lnTo>
                  <a:pt x="18629" y="365760"/>
                </a:ln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396" name="Рисунок 39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36" y="959037"/>
            <a:ext cx="2886391" cy="1610903"/>
          </a:xfrm>
          <a:prstGeom prst="rect">
            <a:avLst/>
          </a:prstGeom>
        </p:spPr>
      </p:pic>
      <p:sp>
        <p:nvSpPr>
          <p:cNvPr id="400" name="Rectangle 152"/>
          <p:cNvSpPr>
            <a:spLocks noChangeArrowheads="1"/>
          </p:cNvSpPr>
          <p:nvPr/>
        </p:nvSpPr>
        <p:spPr bwMode="auto">
          <a:xfrm>
            <a:off x="10466531" y="6202435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16.00 03.02.2025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Ниточка О.А.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3201-1216</a:t>
            </a:r>
          </a:p>
          <a:p>
            <a:pPr defTabSz="908714"/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214752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6" name="Рисунок 47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7937" y="447675"/>
            <a:ext cx="12199937" cy="6410325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СИЛЬНОМУ ВЕТРУ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РОСТОВСКОЙ ОБЛАСТИ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03-07.02.2025)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2" name="Группа 421"/>
          <p:cNvGrpSpPr/>
          <p:nvPr/>
        </p:nvGrpSpPr>
        <p:grpSpPr>
          <a:xfrm>
            <a:off x="9599939" y="2295969"/>
            <a:ext cx="2974026" cy="3743622"/>
            <a:chOff x="7765301" y="4457439"/>
            <a:chExt cx="2974026" cy="3743622"/>
          </a:xfrm>
        </p:grpSpPr>
        <p:grpSp>
          <p:nvGrpSpPr>
            <p:cNvPr id="424" name="Группа 423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50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51" name="Группа 450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56" name="Группа 455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61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6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5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6" name="Полилиния 465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7" name="Прямоугольник 466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</p:grpSp>
            <p:sp>
              <p:nvSpPr>
                <p:cNvPr id="457" name="Скругленный прямоугольник 456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58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59" name="Прямоугольник 458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60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52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53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4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47" name="Рисунок 44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49" name="Рисунок 44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23" name="TextBox 10"/>
          <p:cNvSpPr txBox="1"/>
          <p:nvPr/>
        </p:nvSpPr>
        <p:spPr bwMode="auto">
          <a:xfrm>
            <a:off x="4915776" y="1160365"/>
            <a:ext cx="1877500" cy="246542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681955">
              <a:defRPr/>
            </a:pPr>
            <a:r>
              <a:rPr lang="ru-RU" dirty="0" err="1" smtClean="0"/>
              <a:t>Верхнедонской</a:t>
            </a:r>
            <a:r>
              <a:rPr lang="ru-RU" sz="1002" dirty="0" smtClean="0">
                <a:solidFill>
                  <a:prstClr val="black"/>
                </a:solidFill>
              </a:rPr>
              <a:t> </a:t>
            </a:r>
            <a:r>
              <a:rPr lang="ru-RU" sz="1002" dirty="0">
                <a:solidFill>
                  <a:prstClr val="black"/>
                </a:solidFill>
              </a:rPr>
              <a:t>МР</a:t>
            </a:r>
          </a:p>
        </p:txBody>
      </p:sp>
      <p:sp>
        <p:nvSpPr>
          <p:cNvPr id="425" name="Прямоугольник 424"/>
          <p:cNvSpPr/>
          <p:nvPr/>
        </p:nvSpPr>
        <p:spPr bwMode="auto">
          <a:xfrm>
            <a:off x="5595235" y="1373124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803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45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6" name="Прямоугольник 425"/>
          <p:cNvSpPr/>
          <p:nvPr/>
        </p:nvSpPr>
        <p:spPr bwMode="auto">
          <a:xfrm>
            <a:off x="5628991" y="1510880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8896/23327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27" name="TextBox 23"/>
          <p:cNvSpPr txBox="1"/>
          <p:nvPr/>
        </p:nvSpPr>
        <p:spPr>
          <a:xfrm>
            <a:off x="5826538" y="1588254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9" name="TextBox 10"/>
          <p:cNvSpPr txBox="1"/>
          <p:nvPr/>
        </p:nvSpPr>
        <p:spPr bwMode="auto">
          <a:xfrm>
            <a:off x="6386000" y="1522537"/>
            <a:ext cx="1709171" cy="215444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816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solidFill>
                  <a:prstClr val="black"/>
                </a:solidFill>
              </a:rPr>
              <a:t>Шолоховский МР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30" name="Прямоугольник 429"/>
          <p:cNvSpPr/>
          <p:nvPr/>
        </p:nvSpPr>
        <p:spPr bwMode="auto">
          <a:xfrm>
            <a:off x="6542066" y="1719316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1660/87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1" name="Прямоугольник 430"/>
          <p:cNvSpPr/>
          <p:nvPr/>
        </p:nvSpPr>
        <p:spPr bwMode="auto">
          <a:xfrm>
            <a:off x="6542619" y="1870018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10904/29629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32" name="TextBox 23"/>
          <p:cNvSpPr txBox="1"/>
          <p:nvPr/>
        </p:nvSpPr>
        <p:spPr>
          <a:xfrm>
            <a:off x="6526759" y="1936181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9" name="TextBox 10"/>
          <p:cNvSpPr txBox="1"/>
          <p:nvPr/>
        </p:nvSpPr>
        <p:spPr bwMode="auto">
          <a:xfrm>
            <a:off x="3049605" y="2228835"/>
            <a:ext cx="1805653" cy="215444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816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solidFill>
                  <a:prstClr val="black"/>
                </a:solidFill>
              </a:rPr>
              <a:t>Миллеровский  МР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40" name="Прямоугольник 439"/>
          <p:cNvSpPr/>
          <p:nvPr/>
        </p:nvSpPr>
        <p:spPr bwMode="auto">
          <a:xfrm>
            <a:off x="3648153" y="2418173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1501/92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1" name="Прямоугольник 440"/>
          <p:cNvSpPr/>
          <p:nvPr/>
        </p:nvSpPr>
        <p:spPr bwMode="auto">
          <a:xfrm>
            <a:off x="3631988" y="2556893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24727/74689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42" name="TextBox 23"/>
          <p:cNvSpPr txBox="1"/>
          <p:nvPr/>
        </p:nvSpPr>
        <p:spPr>
          <a:xfrm>
            <a:off x="3819596" y="2625929"/>
            <a:ext cx="448993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44" name="TextBox 10"/>
          <p:cNvSpPr txBox="1"/>
          <p:nvPr/>
        </p:nvSpPr>
        <p:spPr bwMode="auto">
          <a:xfrm>
            <a:off x="4106560" y="1490465"/>
            <a:ext cx="1522090" cy="246542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681955">
              <a:defRPr/>
            </a:pPr>
            <a:r>
              <a:rPr lang="ru-RU" dirty="0" err="1" smtClean="0"/>
              <a:t>Чертковский</a:t>
            </a:r>
            <a:r>
              <a:rPr lang="ru-RU" sz="1002" dirty="0" smtClean="0">
                <a:solidFill>
                  <a:prstClr val="black"/>
                </a:solidFill>
              </a:rPr>
              <a:t> </a:t>
            </a:r>
            <a:r>
              <a:rPr lang="ru-RU" sz="1002" dirty="0">
                <a:solidFill>
                  <a:prstClr val="black"/>
                </a:solidFill>
              </a:rPr>
              <a:t>МР</a:t>
            </a:r>
          </a:p>
        </p:txBody>
      </p:sp>
      <p:sp>
        <p:nvSpPr>
          <p:cNvPr id="445" name="Прямоугольник 444"/>
          <p:cNvSpPr/>
          <p:nvPr/>
        </p:nvSpPr>
        <p:spPr bwMode="auto">
          <a:xfrm>
            <a:off x="4509342" y="1725610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803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45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6" name="Прямоугольник 445"/>
          <p:cNvSpPr/>
          <p:nvPr/>
        </p:nvSpPr>
        <p:spPr bwMode="auto">
          <a:xfrm>
            <a:off x="4497761" y="1864081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13013/39974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48" name="TextBox 23"/>
          <p:cNvSpPr txBox="1"/>
          <p:nvPr/>
        </p:nvSpPr>
        <p:spPr>
          <a:xfrm>
            <a:off x="4581912" y="1961068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77" name="Скругленный прямоугольник 476"/>
          <p:cNvSpPr/>
          <p:nvPr/>
        </p:nvSpPr>
        <p:spPr>
          <a:xfrm>
            <a:off x="4184465" y="1855945"/>
            <a:ext cx="277926" cy="16047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78" name="Скругленный прямоугольник 477"/>
          <p:cNvSpPr/>
          <p:nvPr/>
        </p:nvSpPr>
        <p:spPr>
          <a:xfrm>
            <a:off x="5516331" y="1667822"/>
            <a:ext cx="277926" cy="16047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79" name="Скругленный прямоугольник 478"/>
          <p:cNvSpPr/>
          <p:nvPr/>
        </p:nvSpPr>
        <p:spPr>
          <a:xfrm>
            <a:off x="3279572" y="2458756"/>
            <a:ext cx="277926" cy="16047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80" name="Скругленный прямоугольник 479"/>
          <p:cNvSpPr/>
          <p:nvPr/>
        </p:nvSpPr>
        <p:spPr>
          <a:xfrm>
            <a:off x="7391674" y="1743127"/>
            <a:ext cx="293110" cy="17033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73" name="TextBox 10"/>
          <p:cNvSpPr txBox="1"/>
          <p:nvPr/>
        </p:nvSpPr>
        <p:spPr bwMode="auto">
          <a:xfrm>
            <a:off x="4797288" y="2108803"/>
            <a:ext cx="1877500" cy="246542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681955">
              <a:defRPr/>
            </a:pPr>
            <a:r>
              <a:rPr lang="ru-RU" dirty="0" err="1" smtClean="0"/>
              <a:t>Кашарский</a:t>
            </a:r>
            <a:r>
              <a:rPr lang="ru-RU" sz="1002" dirty="0" smtClean="0">
                <a:solidFill>
                  <a:prstClr val="black"/>
                </a:solidFill>
              </a:rPr>
              <a:t> </a:t>
            </a:r>
            <a:r>
              <a:rPr lang="ru-RU" sz="1002" dirty="0">
                <a:solidFill>
                  <a:prstClr val="black"/>
                </a:solidFill>
              </a:rPr>
              <a:t>МР</a:t>
            </a:r>
          </a:p>
        </p:txBody>
      </p:sp>
      <p:sp>
        <p:nvSpPr>
          <p:cNvPr id="482" name="TextBox 10"/>
          <p:cNvSpPr txBox="1"/>
          <p:nvPr/>
        </p:nvSpPr>
        <p:spPr bwMode="auto">
          <a:xfrm>
            <a:off x="4742533" y="2651475"/>
            <a:ext cx="1877500" cy="246542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681955">
              <a:defRPr/>
            </a:pPr>
            <a:r>
              <a:rPr lang="ru-RU" dirty="0" err="1" smtClean="0"/>
              <a:t>Милютинский</a:t>
            </a:r>
            <a:r>
              <a:rPr lang="ru-RU" sz="1002" dirty="0" smtClean="0">
                <a:solidFill>
                  <a:prstClr val="black"/>
                </a:solidFill>
              </a:rPr>
              <a:t> </a:t>
            </a:r>
            <a:r>
              <a:rPr lang="ru-RU" sz="1002" dirty="0">
                <a:solidFill>
                  <a:prstClr val="black"/>
                </a:solidFill>
              </a:rPr>
              <a:t>МР</a:t>
            </a:r>
          </a:p>
        </p:txBody>
      </p:sp>
      <p:sp>
        <p:nvSpPr>
          <p:cNvPr id="483" name="TextBox 10"/>
          <p:cNvSpPr txBox="1"/>
          <p:nvPr/>
        </p:nvSpPr>
        <p:spPr bwMode="auto">
          <a:xfrm>
            <a:off x="3253798" y="2940650"/>
            <a:ext cx="1877500" cy="246542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681955">
              <a:defRPr/>
            </a:pPr>
            <a:r>
              <a:rPr lang="ru-RU" dirty="0" smtClean="0"/>
              <a:t>Тарасовский</a:t>
            </a:r>
            <a:r>
              <a:rPr lang="ru-RU" sz="1002" dirty="0" smtClean="0">
                <a:solidFill>
                  <a:prstClr val="black"/>
                </a:solidFill>
              </a:rPr>
              <a:t> </a:t>
            </a:r>
            <a:r>
              <a:rPr lang="ru-RU" sz="1002" dirty="0">
                <a:solidFill>
                  <a:prstClr val="black"/>
                </a:solidFill>
              </a:rPr>
              <a:t>МР</a:t>
            </a:r>
          </a:p>
        </p:txBody>
      </p:sp>
      <p:sp>
        <p:nvSpPr>
          <p:cNvPr id="484" name="Прямоугольник 483"/>
          <p:cNvSpPr/>
          <p:nvPr/>
        </p:nvSpPr>
        <p:spPr bwMode="auto">
          <a:xfrm>
            <a:off x="5414011" y="2344838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265,12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5" name="Прямоугольник 484"/>
          <p:cNvSpPr/>
          <p:nvPr/>
        </p:nvSpPr>
        <p:spPr bwMode="auto">
          <a:xfrm>
            <a:off x="3743484" y="3124600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310,9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8" name="Прямоугольник 487"/>
          <p:cNvSpPr/>
          <p:nvPr/>
        </p:nvSpPr>
        <p:spPr bwMode="auto">
          <a:xfrm>
            <a:off x="5375941" y="2988345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6161/17847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89" name="Прямоугольник 488"/>
          <p:cNvSpPr/>
          <p:nvPr/>
        </p:nvSpPr>
        <p:spPr bwMode="auto">
          <a:xfrm>
            <a:off x="5392468" y="2477381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9737/27424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90" name="Прямоугольник 489"/>
          <p:cNvSpPr/>
          <p:nvPr/>
        </p:nvSpPr>
        <p:spPr bwMode="auto">
          <a:xfrm>
            <a:off x="3735472" y="3237534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12419/32608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93" name="Прямоугольник 492"/>
          <p:cNvSpPr/>
          <p:nvPr/>
        </p:nvSpPr>
        <p:spPr bwMode="auto">
          <a:xfrm>
            <a:off x="5383419" y="2834688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14,1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4" name="TextBox 23"/>
          <p:cNvSpPr txBox="1"/>
          <p:nvPr/>
        </p:nvSpPr>
        <p:spPr>
          <a:xfrm>
            <a:off x="6236593" y="2318001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97" name="TextBox 23"/>
          <p:cNvSpPr txBox="1"/>
          <p:nvPr/>
        </p:nvSpPr>
        <p:spPr>
          <a:xfrm>
            <a:off x="5327064" y="3116427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98" name="TextBox 23"/>
          <p:cNvSpPr txBox="1"/>
          <p:nvPr/>
        </p:nvSpPr>
        <p:spPr>
          <a:xfrm>
            <a:off x="3673683" y="3292193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05" name="Скругленный прямоугольник 504"/>
          <p:cNvSpPr/>
          <p:nvPr/>
        </p:nvSpPr>
        <p:spPr>
          <a:xfrm>
            <a:off x="5122819" y="2831153"/>
            <a:ext cx="246991" cy="24409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506" name="Скругленный прямоугольник 505"/>
          <p:cNvSpPr/>
          <p:nvPr/>
        </p:nvSpPr>
        <p:spPr>
          <a:xfrm>
            <a:off x="3494501" y="3107780"/>
            <a:ext cx="246991" cy="24409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74" name="Text Box 97"/>
          <p:cNvSpPr txBox="1">
            <a:spLocks noChangeArrowheads="1"/>
          </p:cNvSpPr>
          <p:nvPr/>
        </p:nvSpPr>
        <p:spPr bwMode="auto">
          <a:xfrm>
            <a:off x="10202156" y="2700689"/>
            <a:ext cx="1446083" cy="283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b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порывы ветра, м/с</a:t>
            </a:r>
            <a:endParaRPr lang="ru-RU" altLang="ru-RU" sz="1000" b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5" name="Rectangle 152"/>
          <p:cNvSpPr>
            <a:spLocks noChangeArrowheads="1"/>
          </p:cNvSpPr>
          <p:nvPr/>
        </p:nvSpPr>
        <p:spPr bwMode="auto">
          <a:xfrm>
            <a:off x="10466531" y="6202435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16.00 03.02.2025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Ниточка О.А.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3201-1216</a:t>
            </a:r>
          </a:p>
          <a:p>
            <a:pPr defTabSz="908714"/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1967463708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88" y="737457"/>
            <a:ext cx="12184711" cy="6115966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СИЛЬНЫМ ОСАДКАМ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БОКОВСКОГО 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03-07.02.2025)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35" name="Группа 434"/>
          <p:cNvGrpSpPr/>
          <p:nvPr/>
        </p:nvGrpSpPr>
        <p:grpSpPr>
          <a:xfrm>
            <a:off x="9599939" y="2295969"/>
            <a:ext cx="2974026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07" name="TextBox 10"/>
          <p:cNvSpPr txBox="1"/>
          <p:nvPr/>
        </p:nvSpPr>
        <p:spPr bwMode="auto">
          <a:xfrm>
            <a:off x="4557200" y="2371347"/>
            <a:ext cx="1709171" cy="215444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816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solidFill>
                  <a:prstClr val="black"/>
                </a:solidFill>
              </a:rPr>
              <a:t>Шолоховский МР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08" name="Прямоугольник 407"/>
          <p:cNvSpPr/>
          <p:nvPr/>
        </p:nvSpPr>
        <p:spPr bwMode="auto">
          <a:xfrm>
            <a:off x="4713266" y="2568126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1660/87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9" name="Прямоугольник 408"/>
          <p:cNvSpPr/>
          <p:nvPr/>
        </p:nvSpPr>
        <p:spPr bwMode="auto">
          <a:xfrm>
            <a:off x="4713819" y="2718828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10904/29629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10" name="TextBox 23"/>
          <p:cNvSpPr txBox="1"/>
          <p:nvPr/>
        </p:nvSpPr>
        <p:spPr>
          <a:xfrm>
            <a:off x="4697959" y="2784991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1" name="TextBox 23"/>
          <p:cNvSpPr txBox="1"/>
          <p:nvPr/>
        </p:nvSpPr>
        <p:spPr>
          <a:xfrm>
            <a:off x="5019942" y="2794831"/>
            <a:ext cx="394098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>
              <a:defRPr/>
            </a:pPr>
            <a:r>
              <a:rPr lang="ru-RU" kern="0" dirty="0" smtClean="0">
                <a:solidFill>
                  <a:prstClr val="black"/>
                </a:solidFill>
              </a:rPr>
              <a:t>15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412" name="Скругленный прямоугольник 411"/>
          <p:cNvSpPr/>
          <p:nvPr/>
        </p:nvSpPr>
        <p:spPr>
          <a:xfrm>
            <a:off x="5562874" y="2591937"/>
            <a:ext cx="293110" cy="17033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04" name="Rectangle 152"/>
          <p:cNvSpPr>
            <a:spLocks noChangeArrowheads="1"/>
          </p:cNvSpPr>
          <p:nvPr/>
        </p:nvSpPr>
        <p:spPr bwMode="auto">
          <a:xfrm>
            <a:off x="10466531" y="6202435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16.00 03.02.2025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Ниточка О.А.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3201-1216</a:t>
            </a:r>
          </a:p>
          <a:p>
            <a:pPr defTabSz="908714"/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363998655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30" y="725560"/>
            <a:ext cx="12196884" cy="6128812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СИЛЬНОМУ ВЕТРУ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ШОЛОХОВСКОГО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03-07.02.2025)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35" name="Группа 434"/>
          <p:cNvGrpSpPr/>
          <p:nvPr/>
        </p:nvGrpSpPr>
        <p:grpSpPr>
          <a:xfrm>
            <a:off x="9599939" y="2295969"/>
            <a:ext cx="2974026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07" name="TextBox 10"/>
          <p:cNvSpPr txBox="1"/>
          <p:nvPr/>
        </p:nvSpPr>
        <p:spPr bwMode="auto">
          <a:xfrm>
            <a:off x="4938200" y="2586791"/>
            <a:ext cx="1709171" cy="215444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816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solidFill>
                  <a:prstClr val="black"/>
                </a:solidFill>
              </a:rPr>
              <a:t>Шолоховский МР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08" name="Прямоугольник 407"/>
          <p:cNvSpPr/>
          <p:nvPr/>
        </p:nvSpPr>
        <p:spPr bwMode="auto">
          <a:xfrm>
            <a:off x="5094266" y="2783570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1660/87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9" name="Прямоугольник 408"/>
          <p:cNvSpPr/>
          <p:nvPr/>
        </p:nvSpPr>
        <p:spPr bwMode="auto">
          <a:xfrm>
            <a:off x="5094819" y="2934272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10904/29629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10" name="TextBox 23"/>
          <p:cNvSpPr txBox="1"/>
          <p:nvPr/>
        </p:nvSpPr>
        <p:spPr>
          <a:xfrm>
            <a:off x="5078959" y="3000435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1" name="TextBox 23"/>
          <p:cNvSpPr txBox="1"/>
          <p:nvPr/>
        </p:nvSpPr>
        <p:spPr>
          <a:xfrm>
            <a:off x="5400942" y="3010275"/>
            <a:ext cx="394098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>
              <a:defRPr/>
            </a:pPr>
            <a:r>
              <a:rPr lang="ru-RU" kern="0" dirty="0" smtClean="0">
                <a:solidFill>
                  <a:prstClr val="black"/>
                </a:solidFill>
              </a:rPr>
              <a:t>15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412" name="Скругленный прямоугольник 411"/>
          <p:cNvSpPr/>
          <p:nvPr/>
        </p:nvSpPr>
        <p:spPr>
          <a:xfrm>
            <a:off x="5943874" y="2807381"/>
            <a:ext cx="293110" cy="17033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04" name="Text Box 97"/>
          <p:cNvSpPr txBox="1">
            <a:spLocks noChangeArrowheads="1"/>
          </p:cNvSpPr>
          <p:nvPr/>
        </p:nvSpPr>
        <p:spPr bwMode="auto">
          <a:xfrm>
            <a:off x="10202156" y="2700689"/>
            <a:ext cx="1446083" cy="283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b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порывы ветра, м/с</a:t>
            </a:r>
            <a:endParaRPr lang="ru-RU" altLang="ru-RU" sz="1000" b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5" name="Rectangle 152"/>
          <p:cNvSpPr>
            <a:spLocks noChangeArrowheads="1"/>
          </p:cNvSpPr>
          <p:nvPr/>
        </p:nvSpPr>
        <p:spPr bwMode="auto">
          <a:xfrm>
            <a:off x="10466531" y="6202435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16.00 03.02.2025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Ниточка О.А.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3201-1216</a:t>
            </a:r>
          </a:p>
          <a:p>
            <a:pPr defTabSz="908714"/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238867853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560" y="722989"/>
            <a:ext cx="12194560" cy="6125777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СИЛЬНЫМ ОСАДКАМ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ВЕРХНЕДОНСКОГО 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03-07.02.2025)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2" name="Группа 421"/>
          <p:cNvGrpSpPr/>
          <p:nvPr/>
        </p:nvGrpSpPr>
        <p:grpSpPr>
          <a:xfrm>
            <a:off x="9599939" y="2295969"/>
            <a:ext cx="2974026" cy="3743622"/>
            <a:chOff x="7765301" y="4457439"/>
            <a:chExt cx="2974026" cy="3743622"/>
          </a:xfrm>
        </p:grpSpPr>
        <p:grpSp>
          <p:nvGrpSpPr>
            <p:cNvPr id="424" name="Группа 423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47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8" name="Группа 447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55" name="Группа 45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6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5" name="Полилиния 46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6" name="Прямоугольник 46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6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</p:grpSp>
            <p:sp>
              <p:nvSpPr>
                <p:cNvPr id="456" name="Скругленный прямоугольник 45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5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58" name="Прямоугольник 45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5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5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5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25" name="Рисунок 42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71" name="Рисунок 47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01932" y="2509792"/>
            <a:ext cx="2325721" cy="224602"/>
          </a:xfrm>
          <a:prstGeom prst="rect">
            <a:avLst/>
          </a:prstGeom>
        </p:spPr>
      </p:pic>
      <p:sp>
        <p:nvSpPr>
          <p:cNvPr id="421" name="TextBox 10"/>
          <p:cNvSpPr txBox="1"/>
          <p:nvPr/>
        </p:nvSpPr>
        <p:spPr>
          <a:xfrm>
            <a:off x="4660058" y="3795090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err="1" smtClean="0">
                <a:solidFill>
                  <a:prstClr val="black"/>
                </a:solidFill>
              </a:rPr>
              <a:t>Верхнедонской</a:t>
            </a:r>
            <a:r>
              <a:rPr lang="ru-RU" sz="1200" dirty="0" smtClean="0">
                <a:solidFill>
                  <a:prstClr val="black"/>
                </a:solidFill>
              </a:rPr>
              <a:t>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23" name="Скругленный прямоугольник 422"/>
          <p:cNvSpPr/>
          <p:nvPr/>
        </p:nvSpPr>
        <p:spPr>
          <a:xfrm>
            <a:off x="4869920" y="4072958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5154305" y="4316805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7" name="TextBox 23"/>
          <p:cNvSpPr txBox="1"/>
          <p:nvPr/>
        </p:nvSpPr>
        <p:spPr>
          <a:xfrm>
            <a:off x="5451575" y="4321992"/>
            <a:ext cx="369596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>
              <a:defRPr/>
            </a:pPr>
            <a:r>
              <a:rPr lang="ru-RU" kern="0" dirty="0" smtClean="0">
                <a:solidFill>
                  <a:prstClr val="black"/>
                </a:solidFill>
              </a:rPr>
              <a:t>15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429" name="Прямоугольник 428"/>
          <p:cNvSpPr/>
          <p:nvPr/>
        </p:nvSpPr>
        <p:spPr bwMode="auto">
          <a:xfrm>
            <a:off x="5181608" y="4071499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803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45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0" name="Прямоугольник 429"/>
          <p:cNvSpPr/>
          <p:nvPr/>
        </p:nvSpPr>
        <p:spPr bwMode="auto">
          <a:xfrm>
            <a:off x="5183306" y="4203560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8896/23327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20" name="Text Box 97"/>
          <p:cNvSpPr txBox="1">
            <a:spLocks noChangeArrowheads="1"/>
          </p:cNvSpPr>
          <p:nvPr/>
        </p:nvSpPr>
        <p:spPr bwMode="auto">
          <a:xfrm>
            <a:off x="10407885" y="2700689"/>
            <a:ext cx="1053526" cy="283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b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осадки, мм</a:t>
            </a:r>
            <a:endParaRPr lang="ru-RU" altLang="ru-RU" sz="1000" b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1" name="Rectangle 152"/>
          <p:cNvSpPr>
            <a:spLocks noChangeArrowheads="1"/>
          </p:cNvSpPr>
          <p:nvPr/>
        </p:nvSpPr>
        <p:spPr bwMode="auto">
          <a:xfrm>
            <a:off x="10466531" y="6202435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16.00 03.02.2025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Ниточка О.А.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3201-1216</a:t>
            </a:r>
          </a:p>
          <a:p>
            <a:pPr defTabSz="908714"/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3230159564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7936" y="697221"/>
            <a:ext cx="12199936" cy="6160779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СИЛЬНОМУ ВЕТРУ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ВЕРХНЕДОНСКОГО 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03-07.02.2025)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2" name="Группа 421"/>
          <p:cNvGrpSpPr/>
          <p:nvPr/>
        </p:nvGrpSpPr>
        <p:grpSpPr>
          <a:xfrm>
            <a:off x="9599939" y="2295969"/>
            <a:ext cx="2974026" cy="3743622"/>
            <a:chOff x="7765301" y="4457439"/>
            <a:chExt cx="2974026" cy="3743622"/>
          </a:xfrm>
        </p:grpSpPr>
        <p:grpSp>
          <p:nvGrpSpPr>
            <p:cNvPr id="424" name="Группа 423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47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8" name="Группа 447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55" name="Группа 45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6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5" name="Полилиния 46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6" name="Прямоугольник 46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6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58719" y="4063712"/>
                    <a:ext cx="119846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порывы ветра, м/с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56" name="Скругленный прямоугольник 45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5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58" name="Прямоугольник 45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5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5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5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25" name="Рисунок 42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71" name="Рисунок 47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01932" y="2509792"/>
            <a:ext cx="2325721" cy="224602"/>
          </a:xfrm>
          <a:prstGeom prst="rect">
            <a:avLst/>
          </a:prstGeom>
        </p:spPr>
      </p:pic>
      <p:sp>
        <p:nvSpPr>
          <p:cNvPr id="421" name="TextBox 10"/>
          <p:cNvSpPr txBox="1"/>
          <p:nvPr/>
        </p:nvSpPr>
        <p:spPr>
          <a:xfrm>
            <a:off x="4660058" y="3795090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err="1" smtClean="0">
                <a:solidFill>
                  <a:prstClr val="black"/>
                </a:solidFill>
              </a:rPr>
              <a:t>Верхнедонской</a:t>
            </a:r>
            <a:r>
              <a:rPr lang="ru-RU" sz="1200" dirty="0" smtClean="0">
                <a:solidFill>
                  <a:prstClr val="black"/>
                </a:solidFill>
              </a:rPr>
              <a:t>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23" name="Скругленный прямоугольник 422"/>
          <p:cNvSpPr/>
          <p:nvPr/>
        </p:nvSpPr>
        <p:spPr>
          <a:xfrm>
            <a:off x="4869920" y="4072958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5154305" y="4316805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7" name="TextBox 23"/>
          <p:cNvSpPr txBox="1"/>
          <p:nvPr/>
        </p:nvSpPr>
        <p:spPr>
          <a:xfrm>
            <a:off x="5451575" y="4321992"/>
            <a:ext cx="369596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>
              <a:defRPr/>
            </a:pPr>
            <a:r>
              <a:rPr lang="ru-RU" kern="0" dirty="0" smtClean="0">
                <a:solidFill>
                  <a:prstClr val="black"/>
                </a:solidFill>
              </a:rPr>
              <a:t>15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429" name="Прямоугольник 428"/>
          <p:cNvSpPr/>
          <p:nvPr/>
        </p:nvSpPr>
        <p:spPr bwMode="auto">
          <a:xfrm>
            <a:off x="5181608" y="4071499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803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45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0" name="Прямоугольник 429"/>
          <p:cNvSpPr/>
          <p:nvPr/>
        </p:nvSpPr>
        <p:spPr bwMode="auto">
          <a:xfrm>
            <a:off x="5183306" y="4203560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8896/23327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20" name="Rectangle 152"/>
          <p:cNvSpPr>
            <a:spLocks noChangeArrowheads="1"/>
          </p:cNvSpPr>
          <p:nvPr/>
        </p:nvSpPr>
        <p:spPr bwMode="auto">
          <a:xfrm>
            <a:off x="10466531" y="6202435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16.00 03.02.2025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Ниточка О.А.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3201-1216</a:t>
            </a:r>
          </a:p>
          <a:p>
            <a:pPr defTabSz="908714"/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2239367301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36144"/>
            <a:ext cx="12178107" cy="6114366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СИЛЬНЫМ ОСАДКАМ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КАШАРСКОГО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03-07.02.2025)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2" name="Группа 421"/>
          <p:cNvGrpSpPr/>
          <p:nvPr/>
        </p:nvGrpSpPr>
        <p:grpSpPr>
          <a:xfrm>
            <a:off x="9599939" y="2295969"/>
            <a:ext cx="2974026" cy="3743622"/>
            <a:chOff x="7765301" y="4457439"/>
            <a:chExt cx="2974026" cy="3743622"/>
          </a:xfrm>
        </p:grpSpPr>
        <p:grpSp>
          <p:nvGrpSpPr>
            <p:cNvPr id="424" name="Группа 423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47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8" name="Группа 447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55" name="Группа 45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6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5" name="Полилиния 46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6" name="Прямоугольник 46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6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</p:grpSp>
            <p:sp>
              <p:nvSpPr>
                <p:cNvPr id="456" name="Скругленный прямоугольник 45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5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58" name="Прямоугольник 45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5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5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5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25" name="Рисунок 42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71" name="Рисунок 47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01932" y="2509792"/>
            <a:ext cx="2325721" cy="224602"/>
          </a:xfrm>
          <a:prstGeom prst="rect">
            <a:avLst/>
          </a:prstGeom>
        </p:spPr>
      </p:pic>
      <p:sp>
        <p:nvSpPr>
          <p:cNvPr id="421" name="TextBox 10"/>
          <p:cNvSpPr txBox="1"/>
          <p:nvPr/>
        </p:nvSpPr>
        <p:spPr>
          <a:xfrm>
            <a:off x="4660058" y="3795090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err="1" smtClean="0">
                <a:solidFill>
                  <a:prstClr val="black"/>
                </a:solidFill>
              </a:rPr>
              <a:t>Кашарский</a:t>
            </a:r>
            <a:r>
              <a:rPr lang="ru-RU" sz="1200" dirty="0" smtClean="0">
                <a:solidFill>
                  <a:prstClr val="black"/>
                </a:solidFill>
              </a:rPr>
              <a:t>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23" name="Скругленный прямоугольник 422"/>
          <p:cNvSpPr/>
          <p:nvPr/>
        </p:nvSpPr>
        <p:spPr>
          <a:xfrm>
            <a:off x="4869920" y="4072958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5154305" y="4316805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7" name="TextBox 23"/>
          <p:cNvSpPr txBox="1"/>
          <p:nvPr/>
        </p:nvSpPr>
        <p:spPr>
          <a:xfrm>
            <a:off x="5451575" y="4321992"/>
            <a:ext cx="369596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>
              <a:defRPr/>
            </a:pPr>
            <a:r>
              <a:rPr lang="ru-RU" kern="0" dirty="0" smtClean="0">
                <a:solidFill>
                  <a:prstClr val="black"/>
                </a:solidFill>
              </a:rPr>
              <a:t>15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428" name="Прямоугольник 427"/>
          <p:cNvSpPr/>
          <p:nvPr/>
        </p:nvSpPr>
        <p:spPr bwMode="auto">
          <a:xfrm>
            <a:off x="5170628" y="4072958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265,12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1" name="Прямоугольник 430"/>
          <p:cNvSpPr/>
          <p:nvPr/>
        </p:nvSpPr>
        <p:spPr bwMode="auto">
          <a:xfrm>
            <a:off x="5149085" y="4205501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9737/27424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20" name="Text Box 97"/>
          <p:cNvSpPr txBox="1">
            <a:spLocks noChangeArrowheads="1"/>
          </p:cNvSpPr>
          <p:nvPr/>
        </p:nvSpPr>
        <p:spPr bwMode="auto">
          <a:xfrm>
            <a:off x="10407885" y="2700689"/>
            <a:ext cx="1053526" cy="283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b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осадки, мм</a:t>
            </a:r>
            <a:endParaRPr lang="ru-RU" altLang="ru-RU" sz="1000" b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0" name="Rectangle 152"/>
          <p:cNvSpPr>
            <a:spLocks noChangeArrowheads="1"/>
          </p:cNvSpPr>
          <p:nvPr/>
        </p:nvSpPr>
        <p:spPr bwMode="auto">
          <a:xfrm>
            <a:off x="10466531" y="6202435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16.00 03.02.2025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Ниточка О.А.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3201-1216</a:t>
            </a:r>
          </a:p>
          <a:p>
            <a:pPr defTabSz="908714"/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2166007823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7096" y="690422"/>
            <a:ext cx="12205510" cy="6167577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СИЛЬНОМУ ВЕТРУ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КАШАРСКОГО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03-07.02.2025)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2" name="Группа 421"/>
          <p:cNvGrpSpPr/>
          <p:nvPr/>
        </p:nvGrpSpPr>
        <p:grpSpPr>
          <a:xfrm>
            <a:off x="9599939" y="2295969"/>
            <a:ext cx="2974026" cy="3743622"/>
            <a:chOff x="7765301" y="4457439"/>
            <a:chExt cx="2974026" cy="3743622"/>
          </a:xfrm>
        </p:grpSpPr>
        <p:grpSp>
          <p:nvGrpSpPr>
            <p:cNvPr id="424" name="Группа 423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47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8" name="Группа 447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55" name="Группа 45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6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5" name="Полилиния 46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6" name="Прямоугольник 46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6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58719" y="4063712"/>
                    <a:ext cx="119846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порывы ветра, м/с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56" name="Скругленный прямоугольник 45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5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58" name="Прямоугольник 45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5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5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5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25" name="Рисунок 42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71" name="Рисунок 47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01932" y="2509792"/>
            <a:ext cx="2325721" cy="224602"/>
          </a:xfrm>
          <a:prstGeom prst="rect">
            <a:avLst/>
          </a:prstGeom>
        </p:spPr>
      </p:pic>
      <p:sp>
        <p:nvSpPr>
          <p:cNvPr id="421" name="TextBox 10"/>
          <p:cNvSpPr txBox="1"/>
          <p:nvPr/>
        </p:nvSpPr>
        <p:spPr>
          <a:xfrm>
            <a:off x="4660058" y="3795090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err="1" smtClean="0">
                <a:solidFill>
                  <a:prstClr val="black"/>
                </a:solidFill>
              </a:rPr>
              <a:t>Кашарский</a:t>
            </a:r>
            <a:r>
              <a:rPr lang="ru-RU" sz="1200" dirty="0" smtClean="0">
                <a:solidFill>
                  <a:prstClr val="black"/>
                </a:solidFill>
              </a:rPr>
              <a:t>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23" name="Скругленный прямоугольник 422"/>
          <p:cNvSpPr/>
          <p:nvPr/>
        </p:nvSpPr>
        <p:spPr>
          <a:xfrm>
            <a:off x="4869920" y="4072958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5154305" y="4316805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7" name="TextBox 23"/>
          <p:cNvSpPr txBox="1"/>
          <p:nvPr/>
        </p:nvSpPr>
        <p:spPr>
          <a:xfrm>
            <a:off x="5451575" y="4321992"/>
            <a:ext cx="369596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>
              <a:defRPr/>
            </a:pPr>
            <a:r>
              <a:rPr lang="ru-RU" kern="0" dirty="0" smtClean="0">
                <a:solidFill>
                  <a:prstClr val="black"/>
                </a:solidFill>
              </a:rPr>
              <a:t>15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428" name="Прямоугольник 427"/>
          <p:cNvSpPr/>
          <p:nvPr/>
        </p:nvSpPr>
        <p:spPr bwMode="auto">
          <a:xfrm>
            <a:off x="5170628" y="4072958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265,12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1" name="Прямоугольник 430"/>
          <p:cNvSpPr/>
          <p:nvPr/>
        </p:nvSpPr>
        <p:spPr bwMode="auto">
          <a:xfrm>
            <a:off x="5149085" y="4205501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9737/27424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29" name="Rectangle 152"/>
          <p:cNvSpPr>
            <a:spLocks noChangeArrowheads="1"/>
          </p:cNvSpPr>
          <p:nvPr/>
        </p:nvSpPr>
        <p:spPr bwMode="auto">
          <a:xfrm>
            <a:off x="10466531" y="6202435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16.00 03.02.2025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Ниточка О.А.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3201-1216</a:t>
            </a:r>
          </a:p>
          <a:p>
            <a:pPr defTabSz="908714"/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3265589404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8" y="722988"/>
            <a:ext cx="12198036" cy="6125777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СИЛЬНЫМ ОСАДКАМ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МИЛЛЕРОВСКОГО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03-07.02.2025)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2" name="Группа 421"/>
          <p:cNvGrpSpPr/>
          <p:nvPr/>
        </p:nvGrpSpPr>
        <p:grpSpPr>
          <a:xfrm>
            <a:off x="9599939" y="2295969"/>
            <a:ext cx="2974026" cy="3743622"/>
            <a:chOff x="7765301" y="4457439"/>
            <a:chExt cx="2974026" cy="3743622"/>
          </a:xfrm>
        </p:grpSpPr>
        <p:grpSp>
          <p:nvGrpSpPr>
            <p:cNvPr id="424" name="Группа 423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47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8" name="Группа 447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55" name="Группа 45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6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5" name="Полилиния 46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6" name="Прямоугольник 46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6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</p:grpSp>
            <p:sp>
              <p:nvSpPr>
                <p:cNvPr id="456" name="Скругленный прямоугольник 45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5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58" name="Прямоугольник 45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5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5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5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25" name="Рисунок 42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71" name="Рисунок 47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01932" y="2509792"/>
            <a:ext cx="2325721" cy="224602"/>
          </a:xfrm>
          <a:prstGeom prst="rect">
            <a:avLst/>
          </a:prstGeom>
        </p:spPr>
      </p:pic>
      <p:sp>
        <p:nvSpPr>
          <p:cNvPr id="421" name="TextBox 10"/>
          <p:cNvSpPr txBox="1"/>
          <p:nvPr/>
        </p:nvSpPr>
        <p:spPr>
          <a:xfrm>
            <a:off x="4660058" y="3795090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smtClean="0">
                <a:solidFill>
                  <a:prstClr val="black"/>
                </a:solidFill>
              </a:rPr>
              <a:t>Миллеровский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23" name="Скругленный прямоугольник 422"/>
          <p:cNvSpPr/>
          <p:nvPr/>
        </p:nvSpPr>
        <p:spPr>
          <a:xfrm>
            <a:off x="4786182" y="4084046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5123092" y="4321310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7" name="TextBox 23"/>
          <p:cNvSpPr txBox="1"/>
          <p:nvPr/>
        </p:nvSpPr>
        <p:spPr>
          <a:xfrm>
            <a:off x="5451598" y="4350092"/>
            <a:ext cx="369596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>
              <a:defRPr/>
            </a:pPr>
            <a:r>
              <a:rPr lang="ru-RU" kern="0" dirty="0" smtClean="0">
                <a:solidFill>
                  <a:prstClr val="black"/>
                </a:solidFill>
              </a:rPr>
              <a:t>15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429" name="Прямоугольник 428"/>
          <p:cNvSpPr/>
          <p:nvPr/>
        </p:nvSpPr>
        <p:spPr bwMode="auto">
          <a:xfrm>
            <a:off x="5119168" y="4079073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1501/92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0" name="Прямоугольник 429"/>
          <p:cNvSpPr/>
          <p:nvPr/>
        </p:nvSpPr>
        <p:spPr bwMode="auto">
          <a:xfrm>
            <a:off x="5103143" y="4229073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24727/74689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20" name="Text Box 97"/>
          <p:cNvSpPr txBox="1">
            <a:spLocks noChangeArrowheads="1"/>
          </p:cNvSpPr>
          <p:nvPr/>
        </p:nvSpPr>
        <p:spPr bwMode="auto">
          <a:xfrm>
            <a:off x="10407885" y="2700689"/>
            <a:ext cx="1053526" cy="283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b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осадки, мм</a:t>
            </a:r>
            <a:endParaRPr lang="ru-RU" altLang="ru-RU" sz="1000" b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1" name="Rectangle 152"/>
          <p:cNvSpPr>
            <a:spLocks noChangeArrowheads="1"/>
          </p:cNvSpPr>
          <p:nvPr/>
        </p:nvSpPr>
        <p:spPr bwMode="auto">
          <a:xfrm>
            <a:off x="10466531" y="6202435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16.00 03.02.2025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Ниточка О.А.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3201-1216</a:t>
            </a:r>
          </a:p>
          <a:p>
            <a:pPr defTabSz="908714"/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618325517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8718</TotalTime>
  <Words>2019</Words>
  <Application>Microsoft Office PowerPoint</Application>
  <PresentationFormat>Широкоэкранный</PresentationFormat>
  <Paragraphs>617</Paragraphs>
  <Slides>19</Slides>
  <Notes>14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19</vt:i4>
      </vt:variant>
    </vt:vector>
  </HeadingPairs>
  <TitlesOfParts>
    <vt:vector size="24" baseType="lpstr">
      <vt:lpstr>Arial</vt:lpstr>
      <vt:lpstr>Calibri</vt:lpstr>
      <vt:lpstr>Calibri Light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Родионов Александр Александрович</dc:creator>
  <cp:lastModifiedBy>Ст. инженер ЦМП по РО - Ниточка О.А.</cp:lastModifiedBy>
  <cp:revision>649</cp:revision>
  <cp:lastPrinted>2020-12-03T08:05:56Z</cp:lastPrinted>
  <dcterms:created xsi:type="dcterms:W3CDTF">2019-08-03T04:06:07Z</dcterms:created>
  <dcterms:modified xsi:type="dcterms:W3CDTF">2025-02-03T09:27:58Z</dcterms:modified>
</cp:coreProperties>
</file>