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9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85" r:id="rId7"/>
    <p:sldId id="375" r:id="rId8"/>
  </p:sldIdLst>
  <p:sldSz cx="9144000" cy="6858000" type="screen4x3"/>
  <p:notesSz cx="9928225" cy="6669088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ramond" panose="02020404030301010803" pitchFamily="18" charset="0"/>
      <p:regular r:id="rId18"/>
      <p:bold r:id="rId19"/>
      <p:italic r:id="rId20"/>
    </p:embeddedFont>
    <p:embeddedFont>
      <p:font typeface="Trebuchet MS,Bold" panose="020B0604020202020204" charset="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67"/>
    <a:srgbClr val="64042D"/>
    <a:srgbClr val="3D7FCF"/>
    <a:srgbClr val="F2F6F8"/>
    <a:srgbClr val="EEF8FC"/>
    <a:srgbClr val="EBE3F1"/>
    <a:srgbClr val="FBDBB7"/>
    <a:srgbClr val="F7B771"/>
    <a:srgbClr val="4B5B2F"/>
    <a:srgbClr val="F5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 varScale="1">
        <p:scale>
          <a:sx n="88" d="100"/>
          <a:sy n="88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5074839377599444"/>
                  <c:y val="1.999252785469122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35,8%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42E-2"/>
                  <c:y val="-4.2368111397814934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60,0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69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0.442</c:v>
                </c:pt>
                <c:pt idx="1">
                  <c:v>0.54700000000000004</c:v>
                </c:pt>
                <c:pt idx="2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52"/>
          <c:y val="2.9783809918497051E-2"/>
          <c:w val="0.77195346675415599"/>
          <c:h val="0.17354170014462494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58567291679768E-2"/>
          <c:y val="0.24651849192961586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082491338505759E-3"/>
                  <c:y val="-8.7934804762702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- 6577,4</c:v>
                </c:pt>
                <c:pt idx="1">
                  <c:v>Налоги на совокупный доход - 360,0</c:v>
                </c:pt>
                <c:pt idx="2">
                  <c:v>Налоги на имущество - 5166,2</c:v>
                </c:pt>
                <c:pt idx="3">
                  <c:v>Госпошлина - 5,7</c:v>
                </c:pt>
                <c:pt idx="4">
                  <c:v>Неналоговые доходы - 252,3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6577.4</c:v>
                </c:pt>
                <c:pt idx="1">
                  <c:v>360</c:v>
                </c:pt>
                <c:pt idx="2">
                  <c:v>5166.2</c:v>
                </c:pt>
                <c:pt idx="3">
                  <c:v>5.7</c:v>
                </c:pt>
                <c:pt idx="4">
                  <c:v>252.3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725"/>
          <c:y val="0.16937707972218419"/>
          <c:w val="0.42374005170050977"/>
          <c:h val="0.57489143391520214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bubble3D val="0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424E-2"/>
                  <c:y val="-9.36315042011341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96E-2"/>
                  <c:y val="-0.189563486772431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55E-2"/>
                  <c:y val="-3.94876094970664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6117134583359654E-2"/>
                  <c:y val="-9.6894753841184858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501251028851634E-2"/>
                  <c:y val="-2.999123333179532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- 267,5</c:v>
                </c:pt>
                <c:pt idx="1">
                  <c:v>Национальная оборона - 361,6</c:v>
                </c:pt>
                <c:pt idx="2">
                  <c:v>Образование - 11,1</c:v>
                </c:pt>
                <c:pt idx="3">
                  <c:v>Жилищно-коммунальное хозяйство - 3346,2</c:v>
                </c:pt>
                <c:pt idx="4">
                  <c:v>Общегосударственные вопросы - 7968,7</c:v>
                </c:pt>
                <c:pt idx="5">
                  <c:v>Культура, кинематография - 10099,1</c:v>
                </c:pt>
                <c:pt idx="6">
                  <c:v>Национальная безопасность и правоохранительная деятельность, национальная экономика - 115,5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267.5</c:v>
                </c:pt>
                <c:pt idx="1">
                  <c:v>361.6</c:v>
                </c:pt>
                <c:pt idx="2">
                  <c:v>11.1</c:v>
                </c:pt>
                <c:pt idx="3">
                  <c:v>3346.2</c:v>
                </c:pt>
                <c:pt idx="4">
                  <c:v>7968.7</c:v>
                </c:pt>
                <c:pt idx="5">
                  <c:v>10099.1</c:v>
                </c:pt>
                <c:pt idx="6">
                  <c:v>115.5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9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Первомайского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497148" custLinFactNeighborY="19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557735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460727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048FC-90D9-423E-99C6-B1E374C0B214}" type="presOf" srcId="{0A69800F-E311-43F4-BC6A-FF2661B578F6}" destId="{FC1A9DF6-FD5C-43E3-B926-20429105D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/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/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/>
            <a:t>12109,3</a:t>
          </a:r>
          <a:endParaRPr lang="ru-RU" sz="1600" b="1" i="1" baseline="0" dirty="0"/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6577,4</a:t>
          </a:r>
          <a:endParaRPr lang="ru-RU" sz="1100" b="1" i="1" baseline="0" dirty="0"/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/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/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/>
            <a:t>252,3</a:t>
          </a:r>
          <a:endParaRPr lang="ru-RU" sz="1600" b="1" i="1" baseline="0" dirty="0"/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229,4</a:t>
          </a:r>
          <a:endParaRPr lang="ru-RU" sz="1100" b="1" i="1" baseline="0" dirty="0"/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 5,7</a:t>
          </a:r>
          <a:endParaRPr lang="ru-RU" sz="1100" b="1" i="0" baseline="0" dirty="0"/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Единый сельхозналог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/>
            <a:t>360,0</a:t>
          </a:r>
          <a:endParaRPr lang="ru-RU" sz="1100" b="1" i="1" baseline="0" dirty="0"/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22,9</a:t>
          </a:r>
          <a:endParaRPr lang="ru-RU" sz="1100" b="1" i="1" baseline="0" dirty="0"/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/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/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/>
        </a:p>
        <a:p>
          <a:pPr>
            <a:spcAft>
              <a:spcPts val="0"/>
            </a:spcAft>
          </a:pPr>
          <a:r>
            <a:rPr lang="ru-RU" sz="2000" b="1" i="1" baseline="0" dirty="0" smtClean="0"/>
            <a:t>22137,3</a:t>
          </a:r>
          <a:endParaRPr lang="ru-RU" sz="2000" b="1" i="1" baseline="0" dirty="0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/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/>
            <a:t>9775,7</a:t>
          </a:r>
          <a:endParaRPr lang="ru-RU" sz="1600" b="1" i="1" baseline="0" dirty="0"/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7669,8</a:t>
          </a:r>
          <a:endParaRPr lang="ru-RU" sz="1100" b="1" i="1" baseline="0" dirty="0"/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361,8</a:t>
          </a:r>
          <a:endParaRPr lang="ru-RU" sz="1100" b="1" i="1" baseline="0" dirty="0"/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5166,2</a:t>
          </a:r>
          <a:endParaRPr lang="ru-RU" sz="1100" b="1" i="1" baseline="0" dirty="0"/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7BAC3A78-99B0-48E2-B516-295289A675AF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B2BFAD1-B15D-41FF-A2B7-44F69A6F40E6}" type="parTrans" cxnId="{15866AAB-0BFB-4878-B93E-D1B2973EBEE4}">
      <dgm:prSet/>
      <dgm:spPr/>
      <dgm:t>
        <a:bodyPr/>
        <a:lstStyle/>
        <a:p>
          <a:endParaRPr lang="ru-RU"/>
        </a:p>
      </dgm:t>
    </dgm:pt>
    <dgm:pt modelId="{3D135463-ADD4-4E5C-8AB7-058DE1618795}" type="sibTrans" cxnId="{15866AAB-0BFB-4878-B93E-D1B2973EBEE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  <dgm:t>
        <a:bodyPr/>
        <a:lstStyle/>
        <a:p>
          <a:endParaRPr lang="ru-RU"/>
        </a:p>
      </dgm:t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9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9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9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9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9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  <dgm:t>
        <a:bodyPr/>
        <a:lstStyle/>
        <a:p>
          <a:endParaRPr lang="ru-RU"/>
        </a:p>
      </dgm:t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 custAng="341104" custLinFactY="20719" custLinFactNeighborX="-18313" custLinFactNeighborY="100000"/>
      <dgm:spPr/>
      <dgm:t>
        <a:bodyPr/>
        <a:lstStyle/>
        <a:p>
          <a:endParaRPr lang="ru-RU"/>
        </a:p>
      </dgm:t>
    </dgm:pt>
    <dgm:pt modelId="{D1D82C27-486C-4A4E-92C0-12D1BE30A7B8}" type="pres">
      <dgm:prSet presAssocID="{7BAC3A78-99B0-48E2-B516-295289A675AF}" presName="child" presStyleLbl="alignAccFollowNode1" presStyleIdx="5" presStyleCnt="9" custScaleX="105987" custScaleY="140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1205F-C2D3-4C0F-A55C-B08FBE684445}" type="pres">
      <dgm:prSet presAssocID="{3D135463-ADD4-4E5C-8AB7-058DE1618795}" presName="sibTrans" presStyleLbl="sibTrans2D1" presStyleIdx="6" presStyleCnt="9" custAng="21440045" custScaleY="50811" custLinFactNeighborY="135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6" presStyleCnt="9" custAng="0" custScaleX="99783" custScaleY="162470" custLinFactY="6375" custLinFactNeighborX="-23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  <dgm:t>
        <a:bodyPr/>
        <a:lstStyle/>
        <a:p>
          <a:endParaRPr lang="ru-RU"/>
        </a:p>
      </dgm:t>
    </dgm:pt>
    <dgm:pt modelId="{EA0974C9-963F-41E2-9B57-D72295469541}" type="pres">
      <dgm:prSet presAssocID="{BADDE544-2279-4C5F-A5AD-1F0D1BE7AB6A}" presName="vertFlow" presStyleCnt="0"/>
      <dgm:spPr/>
      <dgm:t>
        <a:bodyPr/>
        <a:lstStyle/>
        <a:p>
          <a:endParaRPr lang="ru-RU"/>
        </a:p>
      </dgm:t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7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7" presStyleCnt="9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8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8" presStyleCnt="9" custScaleY="117544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  <dgm:t>
        <a:bodyPr/>
        <a:lstStyle/>
        <a:p>
          <a:endParaRPr lang="ru-RU"/>
        </a:p>
      </dgm:t>
    </dgm:pt>
    <dgm:pt modelId="{48E0F390-A146-49D4-B5C4-E2956BBDD7A0}" type="pres">
      <dgm:prSet presAssocID="{A1FCAF13-1A74-4F7D-8E4C-3CEA0E390CD8}" presName="vertFlow" presStyleCnt="0"/>
      <dgm:spPr/>
      <dgm:t>
        <a:bodyPr/>
        <a:lstStyle/>
        <a:p>
          <a:endParaRPr lang="ru-RU"/>
        </a:p>
      </dgm:t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87BC7A8C-667E-42C2-BFDE-AFC5018DA749}" type="presOf" srcId="{3D135463-ADD4-4E5C-8AB7-058DE1618795}" destId="{2671205F-C2D3-4C0F-A55C-B08FBE684445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23BB2189-C8C2-43BE-A7E3-117C71CE5A3E}" srcId="{348A2829-B03C-47A6-827D-83DB89EFAA81}" destId="{04053970-5D80-46A1-B461-BED3F277752F}" srcOrd="2" destOrd="0" parTransId="{BCF761D7-35BC-4230-9EA3-3C4439BBE1D6}" sibTransId="{9ADAAD9A-9FD2-408F-9802-8510F7DAC23E}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F146368C-A9DC-4030-A5B3-A7319AB5E53F}" type="presOf" srcId="{7BAC3A78-99B0-48E2-B516-295289A675AF}" destId="{D1D82C27-486C-4A4E-92C0-12D1BE30A7B8}" srcOrd="0" destOrd="0" presId="urn:microsoft.com/office/officeart/2005/8/layout/lProcess1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15866AAB-0BFB-4878-B93E-D1B2973EBEE4}" srcId="{348A2829-B03C-47A6-827D-83DB89EFAA81}" destId="{7BAC3A78-99B0-48E2-B516-295289A675AF}" srcOrd="1" destOrd="0" parTransId="{FB2BFAD1-B15D-41FF-A2B7-44F69A6F40E6}" sibTransId="{3D135463-ADD4-4E5C-8AB7-058DE1618795}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D7DE00CB-373F-4E7D-9743-D4EF6A935257}" type="presParOf" srcId="{A2FB19F3-8B83-4C60-90FE-3E6B67E1E184}" destId="{D1D82C27-486C-4A4E-92C0-12D1BE30A7B8}" srcOrd="4" destOrd="0" presId="urn:microsoft.com/office/officeart/2005/8/layout/lProcess1"/>
    <dgm:cxn modelId="{61DBAC7A-60F9-45BD-ADCD-AACA30F87FB1}" type="presParOf" srcId="{A2FB19F3-8B83-4C60-90FE-3E6B67E1E184}" destId="{2671205F-C2D3-4C0F-A55C-B08FBE684445}" srcOrd="5" destOrd="0" presId="urn:microsoft.com/office/officeart/2005/8/layout/lProcess1"/>
    <dgm:cxn modelId="{F88E09DF-1E26-4B17-959A-CCF492F0B1A1}" type="presParOf" srcId="{A2FB19F3-8B83-4C60-90FE-3E6B67E1E184}" destId="{49BD7084-2A1B-4FFF-9806-C156BC3ECA3C}" srcOrd="6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75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48632" y="43190"/>
        <a:ext cx="6264772" cy="798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9644"/>
          <a:ext cx="3992005" cy="6796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52205" y="42824"/>
        <a:ext cx="3925645" cy="61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749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Первомайского сельского поселения</a:t>
          </a:r>
          <a:endParaRPr lang="ru-RU" sz="2000" kern="1200" dirty="0"/>
        </a:p>
      </dsp:txBody>
      <dsp:txXfrm>
        <a:off x="1149350" y="42348"/>
        <a:ext cx="5319774" cy="782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29025"/>
          <a:ext cx="8271398" cy="121910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59512" y="88537"/>
        <a:ext cx="8152374" cy="1100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13676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66765" y="66765"/>
        <a:ext cx="8137868" cy="1234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961"/>
          <a:ext cx="8271398" cy="100301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48963" y="50924"/>
        <a:ext cx="8173472" cy="905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178556"/>
          <a:ext cx="2013669" cy="118125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/>
            <a:t>12109,3</a:t>
          </a:r>
          <a:endParaRPr lang="ru-RU" sz="1600" b="1" i="1" kern="1200" baseline="0" dirty="0"/>
        </a:p>
      </dsp:txBody>
      <dsp:txXfrm>
        <a:off x="34598" y="213154"/>
        <a:ext cx="1944473" cy="1112059"/>
      </dsp:txXfrm>
    </dsp:sp>
    <dsp:sp modelId="{533FCD74-EB48-4F3B-A517-2A893792E362}">
      <dsp:nvSpPr>
        <dsp:cNvPr id="0" name=""/>
        <dsp:cNvSpPr/>
      </dsp:nvSpPr>
      <dsp:spPr>
        <a:xfrm rot="5359484">
          <a:off x="684906" y="1724491"/>
          <a:ext cx="668853" cy="2102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299418"/>
          <a:ext cx="2056611" cy="5829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6577,4</a:t>
          </a:r>
          <a:endParaRPr lang="ru-RU" sz="1100" b="1" i="1" kern="1200" baseline="0" dirty="0"/>
        </a:p>
      </dsp:txBody>
      <dsp:txXfrm>
        <a:off x="17073" y="2316491"/>
        <a:ext cx="2022465" cy="548774"/>
      </dsp:txXfrm>
    </dsp:sp>
    <dsp:sp modelId="{2BCC8C1B-6C08-4859-8E1A-C58339B4D8B2}">
      <dsp:nvSpPr>
        <dsp:cNvPr id="0" name=""/>
        <dsp:cNvSpPr/>
      </dsp:nvSpPr>
      <dsp:spPr>
        <a:xfrm rot="5400000">
          <a:off x="890464" y="2986579"/>
          <a:ext cx="276111" cy="1930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279313"/>
          <a:ext cx="2056611" cy="59144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Единый сельхозналог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/>
            <a:t>360,0</a:t>
          </a:r>
          <a:endParaRPr lang="ru-RU" sz="1100" b="1" i="1" kern="1200" baseline="0" dirty="0"/>
        </a:p>
      </dsp:txBody>
      <dsp:txXfrm>
        <a:off x="17323" y="3296636"/>
        <a:ext cx="2021965" cy="556799"/>
      </dsp:txXfrm>
    </dsp:sp>
    <dsp:sp modelId="{82CA3189-2DFB-4C6C-AEAC-4A8EF00AEAC1}">
      <dsp:nvSpPr>
        <dsp:cNvPr id="0" name=""/>
        <dsp:cNvSpPr/>
      </dsp:nvSpPr>
      <dsp:spPr>
        <a:xfrm rot="5400000">
          <a:off x="912597" y="3969751"/>
          <a:ext cx="258185" cy="1627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209148"/>
          <a:ext cx="2056611" cy="4734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5166,2</a:t>
          </a:r>
          <a:endParaRPr lang="ru-RU" sz="1100" b="1" i="1" kern="1200" baseline="0" dirty="0"/>
        </a:p>
      </dsp:txBody>
      <dsp:txXfrm>
        <a:off x="13867" y="4223015"/>
        <a:ext cx="2028877" cy="445733"/>
      </dsp:txXfrm>
    </dsp:sp>
    <dsp:sp modelId="{E6A57CEB-BBEA-48BC-BDF1-E53636AC716E}">
      <dsp:nvSpPr>
        <dsp:cNvPr id="0" name=""/>
        <dsp:cNvSpPr/>
      </dsp:nvSpPr>
      <dsp:spPr>
        <a:xfrm rot="5395255">
          <a:off x="937889" y="4773547"/>
          <a:ext cx="181861" cy="899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1056" y="4954454"/>
          <a:ext cx="2056611" cy="51415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 5,7</a:t>
          </a:r>
          <a:endParaRPr lang="ru-RU" sz="1100" b="1" i="0" kern="1200" baseline="0" dirty="0"/>
        </a:p>
      </dsp:txBody>
      <dsp:txXfrm>
        <a:off x="16115" y="4969513"/>
        <a:ext cx="2026493" cy="484034"/>
      </dsp:txXfrm>
    </dsp:sp>
    <dsp:sp modelId="{AAC3F2B4-157D-4790-8015-6E537C180BAA}">
      <dsp:nvSpPr>
        <dsp:cNvPr id="0" name=""/>
        <dsp:cNvSpPr/>
      </dsp:nvSpPr>
      <dsp:spPr>
        <a:xfrm>
          <a:off x="2322189" y="254218"/>
          <a:ext cx="2070328" cy="84392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/>
            <a:t>252,3</a:t>
          </a:r>
          <a:endParaRPr lang="ru-RU" sz="1600" b="1" i="1" kern="1200" baseline="0" dirty="0"/>
        </a:p>
      </dsp:txBody>
      <dsp:txXfrm>
        <a:off x="2346907" y="278936"/>
        <a:ext cx="2020892" cy="794489"/>
      </dsp:txXfrm>
    </dsp:sp>
    <dsp:sp modelId="{4798FEFB-AB58-4431-A7F9-42E9B17B6F4E}">
      <dsp:nvSpPr>
        <dsp:cNvPr id="0" name=""/>
        <dsp:cNvSpPr/>
      </dsp:nvSpPr>
      <dsp:spPr>
        <a:xfrm rot="5394617">
          <a:off x="3221225" y="1327593"/>
          <a:ext cx="274438" cy="899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31002" y="1647019"/>
          <a:ext cx="2056611" cy="5538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229,4</a:t>
          </a:r>
          <a:endParaRPr lang="ru-RU" sz="1100" b="1" i="1" kern="1200" baseline="0" dirty="0"/>
        </a:p>
      </dsp:txBody>
      <dsp:txXfrm>
        <a:off x="2347225" y="1663242"/>
        <a:ext cx="2024165" cy="521435"/>
      </dsp:txXfrm>
    </dsp:sp>
    <dsp:sp modelId="{A60810FA-9D48-4742-8D10-C9BE1730B07F}">
      <dsp:nvSpPr>
        <dsp:cNvPr id="0" name=""/>
        <dsp:cNvSpPr/>
      </dsp:nvSpPr>
      <dsp:spPr>
        <a:xfrm rot="5472394">
          <a:off x="3217441" y="2438682"/>
          <a:ext cx="259389" cy="899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2C27-486C-4A4E-92C0-12D1BE30A7B8}">
      <dsp:nvSpPr>
        <dsp:cNvPr id="0" name=""/>
        <dsp:cNvSpPr/>
      </dsp:nvSpPr>
      <dsp:spPr>
        <a:xfrm>
          <a:off x="2346621" y="2549201"/>
          <a:ext cx="2179740" cy="7204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2367721" y="2570301"/>
        <a:ext cx="2137540" cy="678220"/>
      </dsp:txXfrm>
    </dsp:sp>
    <dsp:sp modelId="{2671205F-C2D3-4C0F-A55C-B08FBE684445}">
      <dsp:nvSpPr>
        <dsp:cNvPr id="0" name=""/>
        <dsp:cNvSpPr/>
      </dsp:nvSpPr>
      <dsp:spPr>
        <a:xfrm rot="5362650">
          <a:off x="3174888" y="3531432"/>
          <a:ext cx="477277" cy="45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362437" y="3836515"/>
          <a:ext cx="2052148" cy="83534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22,9</a:t>
          </a:r>
          <a:endParaRPr lang="ru-RU" sz="1100" b="1" i="1" kern="1200" baseline="0" dirty="0"/>
        </a:p>
      </dsp:txBody>
      <dsp:txXfrm>
        <a:off x="2386903" y="3860981"/>
        <a:ext cx="2003216" cy="786412"/>
      </dsp:txXfrm>
    </dsp:sp>
    <dsp:sp modelId="{9EDB9606-04C0-4A35-BF09-F6D8B309F0DE}">
      <dsp:nvSpPr>
        <dsp:cNvPr id="0" name=""/>
        <dsp:cNvSpPr/>
      </dsp:nvSpPr>
      <dsp:spPr>
        <a:xfrm>
          <a:off x="4676577" y="257030"/>
          <a:ext cx="2056611" cy="8383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/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/>
            <a:t>9775,7</a:t>
          </a:r>
          <a:endParaRPr lang="ru-RU" sz="1600" b="1" i="1" kern="1200" baseline="0" dirty="0"/>
        </a:p>
      </dsp:txBody>
      <dsp:txXfrm>
        <a:off x="4701130" y="281583"/>
        <a:ext cx="2007505" cy="789194"/>
      </dsp:txXfrm>
    </dsp:sp>
    <dsp:sp modelId="{B87D9AF3-9D96-437D-9631-B336EF8E02C8}">
      <dsp:nvSpPr>
        <dsp:cNvPr id="0" name=""/>
        <dsp:cNvSpPr/>
      </dsp:nvSpPr>
      <dsp:spPr>
        <a:xfrm rot="5323371">
          <a:off x="5559216" y="1374748"/>
          <a:ext cx="324486" cy="899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706583" y="1744143"/>
          <a:ext cx="2056611" cy="555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7669,8</a:t>
          </a:r>
          <a:endParaRPr lang="ru-RU" sz="1100" b="1" i="1" kern="1200" baseline="0" dirty="0"/>
        </a:p>
      </dsp:txBody>
      <dsp:txXfrm>
        <a:off x="4722865" y="1760425"/>
        <a:ext cx="2024047" cy="523348"/>
      </dsp:txXfrm>
    </dsp:sp>
    <dsp:sp modelId="{6F6AE7ED-23AD-429E-8E8E-EB41EB38A6B8}">
      <dsp:nvSpPr>
        <dsp:cNvPr id="0" name=""/>
        <dsp:cNvSpPr/>
      </dsp:nvSpPr>
      <dsp:spPr>
        <a:xfrm rot="5301420">
          <a:off x="5681986" y="2364010"/>
          <a:ext cx="128000" cy="899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729473" y="2517943"/>
          <a:ext cx="2056611" cy="60435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361,8</a:t>
          </a:r>
          <a:endParaRPr lang="ru-RU" sz="1100" b="1" i="1" kern="1200" baseline="0" dirty="0"/>
        </a:p>
      </dsp:txBody>
      <dsp:txXfrm>
        <a:off x="4747174" y="2535644"/>
        <a:ext cx="2021209" cy="568953"/>
      </dsp:txXfrm>
    </dsp:sp>
    <dsp:sp modelId="{573EB78C-2CCA-43A4-AE46-92365A68857E}">
      <dsp:nvSpPr>
        <dsp:cNvPr id="0" name=""/>
        <dsp:cNvSpPr/>
      </dsp:nvSpPr>
      <dsp:spPr>
        <a:xfrm>
          <a:off x="7138526" y="378828"/>
          <a:ext cx="1641360" cy="14258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/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/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/>
            <a:t>22137,3</a:t>
          </a:r>
          <a:endParaRPr lang="ru-RU" sz="2000" b="1" i="1" kern="1200" baseline="0" dirty="0"/>
        </a:p>
      </dsp:txBody>
      <dsp:txXfrm>
        <a:off x="7180289" y="420591"/>
        <a:ext cx="1557834" cy="1342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5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9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4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29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6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8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4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6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0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88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1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8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3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3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3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11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2024 год</a:t>
            </a:r>
            <a:endParaRPr lang="ru-RU" sz="36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542925" y="983630"/>
            <a:ext cx="8378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400" b="1" i="0" spc="0" baseline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Администрация Первомайского сельского</a:t>
            </a:r>
            <a:r>
              <a:rPr lang="ru-RU" sz="2400" b="1" i="0" spc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en-US" sz="2400" b="1" i="0" spc="0" baseline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Первомайского сельского поселения Миллеровского района в 2024 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Первомайского сельского поселения в 2024 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488665"/>
              </p:ext>
            </p:extLst>
          </p:nvPr>
        </p:nvGraphicFramePr>
        <p:xfrm>
          <a:off x="476420" y="1537177"/>
          <a:ext cx="8271398" cy="124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740503"/>
              </p:ext>
            </p:extLst>
          </p:nvPr>
        </p:nvGraphicFramePr>
        <p:xfrm>
          <a:off x="476420" y="3087392"/>
          <a:ext cx="8271398" cy="140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196747"/>
              </p:ext>
            </p:extLst>
          </p:nvPr>
        </p:nvGraphicFramePr>
        <p:xfrm>
          <a:off x="476420" y="4909457"/>
          <a:ext cx="8271398" cy="100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74337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12814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26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2024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64042D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265148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21 199,1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22 137,3              104,4  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132,1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В т.ч.Безвозмездные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577593" y="3132423"/>
            <a:ext cx="6337807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9 775,8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9 775,7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139,6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22 799,5                22 169,7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97,2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73,2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1600,4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       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32,4      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5385" y="1807465"/>
            <a:ext cx="143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% к </a:t>
            </a:r>
          </a:p>
          <a:p>
            <a:pPr algn="ctr"/>
            <a:r>
              <a:rPr lang="ru-RU" dirty="0" smtClean="0"/>
              <a:t>2023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Первомайского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2024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,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2185852907"/>
              </p:ext>
            </p:extLst>
          </p:nvPr>
        </p:nvGraphicFramePr>
        <p:xfrm>
          <a:off x="222730" y="1211967"/>
          <a:ext cx="8802271" cy="564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17028470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62251" y="3819524"/>
            <a:ext cx="1852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+mn-lt"/>
              </a:rPr>
              <a:t>Доходы от продажи </a:t>
            </a:r>
          </a:p>
          <a:p>
            <a:pPr algn="ctr"/>
            <a:r>
              <a:rPr lang="ru-RU" sz="1050" b="1" dirty="0" smtClean="0">
                <a:latin typeface="+mn-lt"/>
              </a:rPr>
              <a:t>материальных активов 0,0</a:t>
            </a:r>
            <a:endParaRPr lang="ru-RU" sz="105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1815230198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Первомайского СЕЛЬСКОГО ПОСЕЛЕНИЯ МИЛЛЕРОВСКОГО РАЙОНА  ЗА 2024 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12361,6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3068573397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Первомайского СЕЛЬСКОГО ПОСЕЛЕНИЯ МИЛЛЕРОВСКОГО РАЙОНА В 2024 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22169,7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en-US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10366,6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5790</TotalTime>
  <Words>326</Words>
  <Application>Microsoft Office PowerPoint</Application>
  <PresentationFormat>Экран (4:3)</PresentationFormat>
  <Paragraphs>102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Trebuchet MS</vt:lpstr>
      <vt:lpstr>Calibri</vt:lpstr>
      <vt:lpstr>Garamond</vt:lpstr>
      <vt:lpstr>Arial</vt:lpstr>
      <vt:lpstr>Times New Roman</vt:lpstr>
      <vt:lpstr>Trebuchet MS,Bold</vt:lpstr>
      <vt:lpstr>Georgia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770</cp:revision>
  <dcterms:modified xsi:type="dcterms:W3CDTF">2025-02-17T14:42:00Z</dcterms:modified>
</cp:coreProperties>
</file>